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9ED6"/>
    <a:srgbClr val="A4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2" autoAdjust="0"/>
    <p:restoredTop sz="93190" autoAdjust="0"/>
  </p:normalViewPr>
  <p:slideViewPr>
    <p:cSldViewPr>
      <p:cViewPr varScale="1">
        <p:scale>
          <a:sx n="68" d="100"/>
          <a:sy n="68" d="100"/>
        </p:scale>
        <p:origin x="-148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721568-E179-4718-AE62-19107AC4CAD3}" type="datetimeFigureOut">
              <a:rPr lang="en-US" smtClean="0"/>
              <a:pPr/>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721568-E179-4718-AE62-19107AC4CAD3}" type="datetimeFigureOut">
              <a:rPr lang="en-US" smtClean="0"/>
              <a:pPr/>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721568-E179-4718-AE62-19107AC4CAD3}" type="datetimeFigureOut">
              <a:rPr lang="en-US" smtClean="0"/>
              <a:pPr/>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721568-E179-4718-AE62-19107AC4CAD3}" type="datetimeFigureOut">
              <a:rPr lang="en-US" smtClean="0"/>
              <a:pPr/>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721568-E179-4718-AE62-19107AC4CAD3}" type="datetimeFigureOut">
              <a:rPr lang="en-US" smtClean="0"/>
              <a:pPr/>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721568-E179-4718-AE62-19107AC4CAD3}" type="datetimeFigureOut">
              <a:rPr lang="en-US" smtClean="0"/>
              <a:pPr/>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721568-E179-4718-AE62-19107AC4CAD3}" type="datetimeFigureOut">
              <a:rPr lang="en-US" smtClean="0"/>
              <a:pPr/>
              <a:t>9/29/2010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721568-E179-4718-AE62-19107AC4CAD3}" type="datetimeFigureOut">
              <a:rPr lang="en-US" smtClean="0"/>
              <a:pPr/>
              <a:t>9/29/2010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721568-E179-4718-AE62-19107AC4CAD3}" type="datetimeFigureOut">
              <a:rPr lang="en-US" smtClean="0"/>
              <a:pPr/>
              <a:t>9/29/2010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721568-E179-4718-AE62-19107AC4CAD3}" type="datetimeFigureOut">
              <a:rPr lang="en-US" smtClean="0"/>
              <a:pPr/>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721568-E179-4718-AE62-19107AC4CAD3}" type="datetimeFigureOut">
              <a:rPr lang="en-US" smtClean="0"/>
              <a:pPr/>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E8A153-DE01-4FB8-A466-22269AECA8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721568-E179-4718-AE62-19107AC4CAD3}" type="datetimeFigureOut">
              <a:rPr lang="en-US" smtClean="0"/>
              <a:pPr/>
              <a:t>9/29/2010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E8A153-DE01-4FB8-A466-22269AECA8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mazon.com/gp/reader/1879639211/ref=sib_dp_pt#reader-lin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nea.org/home/ToolsAndIdeas.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educationworld.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8001000" cy="1470025"/>
          </a:xfrm>
        </p:spPr>
        <p:txBody>
          <a:bodyPr>
            <a:noAutofit/>
          </a:bodyPr>
          <a:lstStyle/>
          <a:p>
            <a:r>
              <a:rPr lang="en-US" sz="5200" b="1" u="sng" dirty="0" smtClean="0">
                <a:latin typeface="Harrington" pitchFamily="82" charset="0"/>
              </a:rPr>
              <a:t>Activity File/Resource File</a:t>
            </a:r>
            <a:endParaRPr lang="en-US" sz="5200" b="1" u="sng" dirty="0">
              <a:latin typeface="Harrington" pitchFamily="82" charset="0"/>
            </a:endParaRPr>
          </a:p>
        </p:txBody>
      </p:sp>
      <p:sp>
        <p:nvSpPr>
          <p:cNvPr id="5" name="Rectangle 4"/>
          <p:cNvSpPr/>
          <p:nvPr/>
        </p:nvSpPr>
        <p:spPr>
          <a:xfrm>
            <a:off x="1600200" y="1905000"/>
            <a:ext cx="5791200" cy="4495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8" name="Picture 4" descr="frogtext.gif (27945 bytes)"/>
          <p:cNvPicPr>
            <a:picLocks noChangeAspect="1" noChangeArrowheads="1"/>
          </p:cNvPicPr>
          <p:nvPr/>
        </p:nvPicPr>
        <p:blipFill>
          <a:blip r:embed="rId2" cstate="print"/>
          <a:srcRect/>
          <a:stretch>
            <a:fillRect/>
          </a:stretch>
        </p:blipFill>
        <p:spPr bwMode="auto">
          <a:xfrm>
            <a:off x="1752600" y="1981200"/>
            <a:ext cx="5490264" cy="3733800"/>
          </a:xfrm>
          <a:prstGeom prst="rect">
            <a:avLst/>
          </a:prstGeom>
          <a:noFill/>
        </p:spPr>
      </p:pic>
      <p:sp>
        <p:nvSpPr>
          <p:cNvPr id="7" name="TextBox 6"/>
          <p:cNvSpPr txBox="1"/>
          <p:nvPr/>
        </p:nvSpPr>
        <p:spPr>
          <a:xfrm>
            <a:off x="1905000" y="5791200"/>
            <a:ext cx="5334000" cy="523220"/>
          </a:xfrm>
          <a:prstGeom prst="rect">
            <a:avLst/>
          </a:prstGeom>
          <a:noFill/>
        </p:spPr>
        <p:txBody>
          <a:bodyPr wrap="square" rtlCol="0">
            <a:spAutoFit/>
          </a:bodyPr>
          <a:lstStyle/>
          <a:p>
            <a:pPr algn="ctr"/>
            <a:r>
              <a:rPr lang="en-US" sz="2800" b="1" dirty="0" smtClean="0">
                <a:solidFill>
                  <a:schemeClr val="bg1"/>
                </a:solidFill>
                <a:latin typeface="Centaur" pitchFamily="18" charset="0"/>
                <a:ea typeface="Adobe Song Std L" pitchFamily="18" charset="-128"/>
              </a:rPr>
              <a:t>By:  Nicole Oldham</a:t>
            </a:r>
            <a:endParaRPr lang="en-US" sz="2800" b="1" dirty="0">
              <a:solidFill>
                <a:schemeClr val="bg1"/>
              </a:solidFill>
              <a:latin typeface="Centaur" pitchFamily="18" charset="0"/>
              <a:ea typeface="Adobe Song Std L" pitchFamily="18"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54" presetClass="entr" presetSubtype="0" ac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ppt_w*0.05"/>
                                          </p:val>
                                        </p:tav>
                                        <p:tav tm="100000">
                                          <p:val>
                                            <p:strVal val="#ppt_w"/>
                                          </p:val>
                                        </p:tav>
                                      </p:tavLst>
                                    </p:anim>
                                    <p:anim calcmode="lin" valueType="num">
                                      <p:cBhvr>
                                        <p:cTn id="12" dur="500" fill="hold"/>
                                        <p:tgtEl>
                                          <p:spTgt spid="5"/>
                                        </p:tgtEl>
                                        <p:attrNameLst>
                                          <p:attrName>ppt_h</p:attrName>
                                        </p:attrNameLst>
                                      </p:cBhvr>
                                      <p:tavLst>
                                        <p:tav tm="0">
                                          <p:val>
                                            <p:strVal val="#ppt_h"/>
                                          </p:val>
                                        </p:tav>
                                        <p:tav tm="100000">
                                          <p:val>
                                            <p:strVal val="#ppt_h"/>
                                          </p:val>
                                        </p:tav>
                                      </p:tavLst>
                                    </p:anim>
                                    <p:anim calcmode="lin" valueType="num">
                                      <p:cBhvr>
                                        <p:cTn id="13" dur="500" fill="hold"/>
                                        <p:tgtEl>
                                          <p:spTgt spid="5"/>
                                        </p:tgtEl>
                                        <p:attrNameLst>
                                          <p:attrName>ppt_x</p:attrName>
                                        </p:attrNameLst>
                                      </p:cBhvr>
                                      <p:tavLst>
                                        <p:tav tm="0">
                                          <p:val>
                                            <p:strVal val="#ppt_x-.2"/>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Effect transition="in" filter="fade">
                                      <p:cBhvr>
                                        <p:cTn id="15" dur="500"/>
                                        <p:tgtEl>
                                          <p:spTgt spid="5"/>
                                        </p:tgtEl>
                                      </p:cBhvr>
                                    </p:animEffect>
                                  </p:childTnLst>
                                </p:cTn>
                              </p:par>
                            </p:childTnLst>
                          </p:cTn>
                        </p:par>
                        <p:par>
                          <p:cTn id="16" fill="hold">
                            <p:stCondLst>
                              <p:cond delay="2500"/>
                            </p:stCondLst>
                            <p:childTnLst>
                              <p:par>
                                <p:cTn id="17" presetID="26" presetClass="entr" presetSubtype="0" fill="hold" nodeType="after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wipe(down)">
                                      <p:cBhvr>
                                        <p:cTn id="19" dur="580">
                                          <p:stCondLst>
                                            <p:cond delay="0"/>
                                          </p:stCondLst>
                                        </p:cTn>
                                        <p:tgtEl>
                                          <p:spTgt spid="1028"/>
                                        </p:tgtEl>
                                      </p:cBhvr>
                                    </p:animEffect>
                                    <p:anim calcmode="lin" valueType="num">
                                      <p:cBhvr>
                                        <p:cTn id="20"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25" dur="26">
                                          <p:stCondLst>
                                            <p:cond delay="650"/>
                                          </p:stCondLst>
                                        </p:cTn>
                                        <p:tgtEl>
                                          <p:spTgt spid="1028"/>
                                        </p:tgtEl>
                                      </p:cBhvr>
                                      <p:to x="100000" y="60000"/>
                                    </p:animScale>
                                    <p:animScale>
                                      <p:cBhvr>
                                        <p:cTn id="26" dur="166" decel="50000">
                                          <p:stCondLst>
                                            <p:cond delay="676"/>
                                          </p:stCondLst>
                                        </p:cTn>
                                        <p:tgtEl>
                                          <p:spTgt spid="1028"/>
                                        </p:tgtEl>
                                      </p:cBhvr>
                                      <p:to x="100000" y="100000"/>
                                    </p:animScale>
                                    <p:animScale>
                                      <p:cBhvr>
                                        <p:cTn id="27" dur="26">
                                          <p:stCondLst>
                                            <p:cond delay="1312"/>
                                          </p:stCondLst>
                                        </p:cTn>
                                        <p:tgtEl>
                                          <p:spTgt spid="1028"/>
                                        </p:tgtEl>
                                      </p:cBhvr>
                                      <p:to x="100000" y="80000"/>
                                    </p:animScale>
                                    <p:animScale>
                                      <p:cBhvr>
                                        <p:cTn id="28" dur="166" decel="50000">
                                          <p:stCondLst>
                                            <p:cond delay="1338"/>
                                          </p:stCondLst>
                                        </p:cTn>
                                        <p:tgtEl>
                                          <p:spTgt spid="1028"/>
                                        </p:tgtEl>
                                      </p:cBhvr>
                                      <p:to x="100000" y="100000"/>
                                    </p:animScale>
                                    <p:animScale>
                                      <p:cBhvr>
                                        <p:cTn id="29" dur="26">
                                          <p:stCondLst>
                                            <p:cond delay="1642"/>
                                          </p:stCondLst>
                                        </p:cTn>
                                        <p:tgtEl>
                                          <p:spTgt spid="1028"/>
                                        </p:tgtEl>
                                      </p:cBhvr>
                                      <p:to x="100000" y="90000"/>
                                    </p:animScale>
                                    <p:animScale>
                                      <p:cBhvr>
                                        <p:cTn id="30" dur="166" decel="50000">
                                          <p:stCondLst>
                                            <p:cond delay="1668"/>
                                          </p:stCondLst>
                                        </p:cTn>
                                        <p:tgtEl>
                                          <p:spTgt spid="1028"/>
                                        </p:tgtEl>
                                      </p:cBhvr>
                                      <p:to x="100000" y="100000"/>
                                    </p:animScale>
                                    <p:animScale>
                                      <p:cBhvr>
                                        <p:cTn id="31" dur="26">
                                          <p:stCondLst>
                                            <p:cond delay="1808"/>
                                          </p:stCondLst>
                                        </p:cTn>
                                        <p:tgtEl>
                                          <p:spTgt spid="1028"/>
                                        </p:tgtEl>
                                      </p:cBhvr>
                                      <p:to x="100000" y="95000"/>
                                    </p:animScale>
                                    <p:animScale>
                                      <p:cBhvr>
                                        <p:cTn id="32" dur="166" decel="50000">
                                          <p:stCondLst>
                                            <p:cond delay="1834"/>
                                          </p:stCondLst>
                                        </p:cTn>
                                        <p:tgtEl>
                                          <p:spTgt spid="1028"/>
                                        </p:tgtEl>
                                      </p:cBhvr>
                                      <p:to x="100000" y="100000"/>
                                    </p:animScale>
                                  </p:childTnLst>
                                </p:cTn>
                              </p:par>
                            </p:childTnLst>
                          </p:cTn>
                        </p:par>
                        <p:par>
                          <p:cTn id="33" fill="hold">
                            <p:stCondLst>
                              <p:cond delay="4500"/>
                            </p:stCondLst>
                            <p:childTnLst>
                              <p:par>
                                <p:cTn id="34" presetID="38" presetClass="entr" presetSubtype="0" accel="50000" fill="hold" nodeType="afterEffect">
                                  <p:stCondLst>
                                    <p:cond delay="0"/>
                                  </p:stCondLst>
                                  <p:iterate type="lt">
                                    <p:tmPct val="50000"/>
                                  </p:iterate>
                                  <p:childTnLst>
                                    <p:set>
                                      <p:cBhvr>
                                        <p:cTn id="35" dur="1" fill="hold">
                                          <p:stCondLst>
                                            <p:cond delay="0"/>
                                          </p:stCondLst>
                                        </p:cTn>
                                        <p:tgtEl>
                                          <p:spTgt spid="7">
                                            <p:txEl>
                                              <p:pRg st="0" end="0"/>
                                            </p:txEl>
                                          </p:spTgt>
                                        </p:tgtEl>
                                        <p:attrNameLst>
                                          <p:attrName>style.visibility</p:attrName>
                                        </p:attrNameLst>
                                      </p:cBhvr>
                                      <p:to>
                                        <p:strVal val="visible"/>
                                      </p:to>
                                    </p:set>
                                    <p:set>
                                      <p:cBhvr>
                                        <p:cTn id="36" dur="228" fill="hold">
                                          <p:stCondLst>
                                            <p:cond delay="0"/>
                                          </p:stCondLst>
                                        </p:cTn>
                                        <p:tgtEl>
                                          <p:spTgt spid="7">
                                            <p:txEl>
                                              <p:pRg st="0" end="0"/>
                                            </p:txEl>
                                          </p:spTgt>
                                        </p:tgtEl>
                                        <p:attrNameLst>
                                          <p:attrName>style.rotation</p:attrName>
                                        </p:attrNameLst>
                                      </p:cBhvr>
                                      <p:to>
                                        <p:strVal val="-45.0"/>
                                      </p:to>
                                    </p:set>
                                    <p:anim calcmode="lin" valueType="num">
                                      <p:cBhvr>
                                        <p:cTn id="37" dur="228" fill="hold">
                                          <p:stCondLst>
                                            <p:cond delay="228"/>
                                          </p:stCondLst>
                                        </p:cTn>
                                        <p:tgtEl>
                                          <p:spTgt spid="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38" dur="228" fill="hold">
                                          <p:stCondLst>
                                            <p:cond delay="0"/>
                                          </p:stCondLst>
                                        </p:cTn>
                                        <p:tgtEl>
                                          <p:spTgt spid="7">
                                            <p:txEl>
                                              <p:pRg st="0" end="0"/>
                                            </p:txEl>
                                          </p:spTgt>
                                        </p:tgtEl>
                                        <p:attrNameLst>
                                          <p:attrName>ppt_y</p:attrName>
                                        </p:attrNameLst>
                                      </p:cBhvr>
                                      <p:tavLst>
                                        <p:tav tm="0">
                                          <p:val>
                                            <p:strVal val="#ppt_y-1"/>
                                          </p:val>
                                        </p:tav>
                                        <p:tav tm="100000">
                                          <p:val>
                                            <p:strVal val="#ppt_y-(0.354*#ppt_w-0.172*#ppt_h)"/>
                                          </p:val>
                                        </p:tav>
                                      </p:tavLst>
                                    </p:anim>
                                    <p:anim calcmode="lin" valueType="num">
                                      <p:cBhvr>
                                        <p:cTn id="39" dur="78" decel="50000" autoRev="1" fill="hold">
                                          <p:stCondLst>
                                            <p:cond delay="228"/>
                                          </p:stCondLst>
                                        </p:cTn>
                                        <p:tgtEl>
                                          <p:spTgt spid="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40" dur="68" fill="hold">
                                          <p:stCondLst>
                                            <p:cond delay="432"/>
                                          </p:stCondLst>
                                        </p:cTn>
                                        <p:tgtEl>
                                          <p:spTgt spid="7">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162800" cy="487362"/>
          </a:xfrm>
        </p:spPr>
        <p:txBody>
          <a:bodyPr>
            <a:normAutofit/>
          </a:bodyPr>
          <a:lstStyle/>
          <a:p>
            <a:r>
              <a:rPr lang="en-US" sz="2400" b="1" u="sng" dirty="0" smtClean="0">
                <a:latin typeface="Centaur" pitchFamily="18" charset="0"/>
              </a:rPr>
              <a:t>Instructions:</a:t>
            </a:r>
            <a:endParaRPr lang="en-US" sz="2400" b="1" u="sng" dirty="0">
              <a:latin typeface="Centaur" pitchFamily="18" charset="0"/>
            </a:endParaRPr>
          </a:p>
        </p:txBody>
      </p:sp>
      <p:sp>
        <p:nvSpPr>
          <p:cNvPr id="3" name="Content Placeholder 2"/>
          <p:cNvSpPr>
            <a:spLocks noGrp="1"/>
          </p:cNvSpPr>
          <p:nvPr>
            <p:ph idx="1"/>
          </p:nvPr>
        </p:nvSpPr>
        <p:spPr>
          <a:xfrm>
            <a:off x="457200" y="533400"/>
            <a:ext cx="8229600" cy="6553200"/>
          </a:xfrm>
        </p:spPr>
        <p:txBody>
          <a:bodyPr>
            <a:noAutofit/>
          </a:bodyPr>
          <a:lstStyle/>
          <a:p>
            <a:r>
              <a:rPr lang="en-US" sz="1800" dirty="0" smtClean="0">
                <a:latin typeface="Centaur" pitchFamily="18" charset="0"/>
              </a:rPr>
              <a:t>After somebody STANDS UP AND SPINS AROUND TWO TIMES, then you will HUM THE TUNE TO THE SONG "ROW, ROW, ROW YOUR BOAT." </a:t>
            </a:r>
          </a:p>
          <a:p>
            <a:r>
              <a:rPr lang="en-US" sz="1800" dirty="0" smtClean="0">
                <a:latin typeface="Centaur" pitchFamily="18" charset="0"/>
              </a:rPr>
              <a:t>After somebody HUMS THE TUNE TO THE SONG "ROW, ROW, ROW YOUR BOAT," then you will STAND UP AND DO FIVE JUMPING JACKS. </a:t>
            </a:r>
          </a:p>
          <a:p>
            <a:r>
              <a:rPr lang="en-US" sz="1800" dirty="0" smtClean="0">
                <a:latin typeface="Centaur" pitchFamily="18" charset="0"/>
              </a:rPr>
              <a:t>After somebody STANDS UP AND DOES FIVE JUMPING JACKS, then you will CLAP YOUR HANDS FOUR TIMES. </a:t>
            </a:r>
          </a:p>
          <a:p>
            <a:r>
              <a:rPr lang="en-US" sz="1800" dirty="0" smtClean="0">
                <a:latin typeface="Centaur" pitchFamily="18" charset="0"/>
              </a:rPr>
              <a:t>After somebody CLAPS THEIR HANDS FOUR TIMES, then you will STAND UP, WALK ALL THE WAY AROUND THE CLASSROOM AND THEN GO BACK TO YOUR SEAT. </a:t>
            </a:r>
          </a:p>
          <a:p>
            <a:r>
              <a:rPr lang="en-US" sz="1800" dirty="0" smtClean="0">
                <a:latin typeface="Centaur" pitchFamily="18" charset="0"/>
              </a:rPr>
              <a:t>After somebody STANDS UP, WALKS ALL THE WAY AROUND THE CLASSROOM AND THEN GOES BACK TO HIS OR HER SEAT, then you will CALL OUT "SHE SELLS SEASHELLS BY THE SEASHORE" THREE TIMES AS FAST AS YOU CAN. </a:t>
            </a:r>
          </a:p>
          <a:p>
            <a:r>
              <a:rPr lang="en-US" sz="1800" dirty="0" smtClean="0">
                <a:latin typeface="Centaur" pitchFamily="18" charset="0"/>
              </a:rPr>
              <a:t>After somebody CALLS OUT "SHE SELLS SEASHELLS BY THE SEASHORE" THREE TIMES AS FAST AS HE OR SHE CAN, then you will STAND UP AND HOP THREE TIMES ON ONE FOOT. </a:t>
            </a:r>
          </a:p>
          <a:p>
            <a:r>
              <a:rPr lang="en-US" sz="1800" dirty="0" smtClean="0">
                <a:latin typeface="Centaur" pitchFamily="18" charset="0"/>
              </a:rPr>
              <a:t>After somebody STANDS UP AND HOPS THREE TIMES ON ONE FOOT, then you will RECITE THE WORDS TO THE PIG VERSE OF THE SONG "OLD MCDONALD HAD A FARM."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0" end="0"/>
                                            </p:txEl>
                                          </p:spTgt>
                                        </p:tgtEl>
                                      </p:cBhvr>
                                    </p:animEffect>
                                  </p:childTnLst>
                                </p:cTn>
                              </p:par>
                              <p:par>
                                <p:cTn id="28" presetID="29"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31"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
                                            <p:txEl>
                                              <p:pRg st="1" end="1"/>
                                            </p:txEl>
                                          </p:spTgt>
                                        </p:tgtEl>
                                      </p:cBhvr>
                                    </p:animEffect>
                                  </p:childTnLst>
                                </p:cTn>
                              </p:par>
                              <p:par>
                                <p:cTn id="33" presetID="29" presetClass="entr" presetSubtype="0" fill="hold"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2" end="2"/>
                                            </p:txEl>
                                          </p:spTgt>
                                        </p:tgtEl>
                                      </p:cBhvr>
                                    </p:animEffect>
                                  </p:childTnLst>
                                </p:cTn>
                              </p:par>
                              <p:par>
                                <p:cTn id="38" presetID="29" presetClass="entr" presetSubtype="0"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3" end="3"/>
                                            </p:txEl>
                                          </p:spTgt>
                                        </p:tgtEl>
                                      </p:cBhvr>
                                    </p:animEffect>
                                  </p:childTnLst>
                                </p:cTn>
                              </p:par>
                              <p:par>
                                <p:cTn id="43" presetID="29" presetClass="entr" presetSubtype="0" fill="hold" nodeType="with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7" dur="1000"/>
                                        <p:tgtEl>
                                          <p:spTgt spid="3">
                                            <p:txEl>
                                              <p:pRg st="4" end="4"/>
                                            </p:txEl>
                                          </p:spTgt>
                                        </p:tgtEl>
                                      </p:cBhvr>
                                    </p:animEffect>
                                  </p:childTnLst>
                                </p:cTn>
                              </p:par>
                              <p:par>
                                <p:cTn id="48" presetID="29"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p:cTn id="50"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2" dur="1000"/>
                                        <p:tgtEl>
                                          <p:spTgt spid="3">
                                            <p:txEl>
                                              <p:pRg st="5" end="5"/>
                                            </p:txEl>
                                          </p:spTgt>
                                        </p:tgtEl>
                                      </p:cBhvr>
                                    </p:animEffect>
                                  </p:childTnLst>
                                </p:cTn>
                              </p:par>
                              <p:par>
                                <p:cTn id="53" presetID="29" presetClass="entr" presetSubtype="0" fill="hold" nodeType="with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172200"/>
          </a:xfrm>
        </p:spPr>
        <p:txBody>
          <a:bodyPr>
            <a:normAutofit fontScale="92500" lnSpcReduction="10000"/>
          </a:bodyPr>
          <a:lstStyle/>
          <a:p>
            <a:r>
              <a:rPr lang="en-US" sz="1900" dirty="0" smtClean="0">
                <a:latin typeface="Centaur" pitchFamily="18" charset="0"/>
              </a:rPr>
              <a:t>After somebody RECITES THE WORDS TO THE PIG VERSE OF THE SONG "OLD MCDONALD HAD A FARM," then you will STAND UP, GET A SHEET OF MATH PAPER, CRUMPLE THE PAPER, AND TOSS IT TO THE PERSON WHO DID THE ACTION JUST BEFORE YOURS. </a:t>
            </a:r>
          </a:p>
          <a:p>
            <a:r>
              <a:rPr lang="en-US" sz="1900" dirty="0" smtClean="0">
                <a:latin typeface="Centaur" pitchFamily="18" charset="0"/>
              </a:rPr>
              <a:t>After somebody STANDS, GETS A SHEET OF MATH PAPER, CRUMPLES THE PAPER AND TOSSES IT TO THE PERSON WHO DID THE ACTION JUST BEFORE HE OR SHE DID, then you will CALL OUT ALL 26 LETTERS OF THE ALPHABET, IN ORDER, AS FAST AS YOU CAN. </a:t>
            </a:r>
          </a:p>
          <a:p>
            <a:r>
              <a:rPr lang="en-US" sz="1900" dirty="0" smtClean="0">
                <a:latin typeface="Centaur" pitchFamily="18" charset="0"/>
              </a:rPr>
              <a:t>After somebody CALLS OUT ALL 26 LETTERS OF THE ALPHABET, IN ORDER, AS FAST AS HE OR SHE CAN, then you will STAND UP AND SPIN AROUND THREE TIMES. </a:t>
            </a:r>
          </a:p>
          <a:p>
            <a:r>
              <a:rPr lang="en-US" sz="1900" dirty="0" smtClean="0">
                <a:latin typeface="Centaur" pitchFamily="18" charset="0"/>
              </a:rPr>
              <a:t>After somebody STANDS UP AND SPINS AROUND THREE TIMES, then you will HUM ONE VERSE OF THE SONG "HAPPY BIRTHDAY TO YOU." </a:t>
            </a:r>
          </a:p>
          <a:p>
            <a:r>
              <a:rPr lang="en-US" sz="1900" dirty="0" smtClean="0">
                <a:latin typeface="Centaur" pitchFamily="18" charset="0"/>
              </a:rPr>
              <a:t>After somebody HUMS ONE VERSE OF THE SONG "HAPPY BIRTHDAY TO YOU," then you will STAND UP AND DO THREE JUMPING JACKS. </a:t>
            </a:r>
          </a:p>
          <a:p>
            <a:r>
              <a:rPr lang="en-US" sz="1900" dirty="0" smtClean="0">
                <a:latin typeface="Centaur" pitchFamily="18" charset="0"/>
              </a:rPr>
              <a:t>After somebody STANDS UP AND DOES THREE JUMPING JACKS, then you will RECITE THE WORDS TO "MARY HAD A LITTLE LAMB."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1" end="1"/>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xEl>
                                              <p:pRg st="2" end="2"/>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3" end="3"/>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
                                            <p:txEl>
                                              <p:pRg st="4" end="4"/>
                                            </p:txEl>
                                          </p:spTgt>
                                        </p:tgtEl>
                                      </p:cBhvr>
                                    </p:animEffect>
                                  </p:childTnLst>
                                </p:cTn>
                              </p:par>
                              <p:par>
                                <p:cTn id="30" presetID="29"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400800"/>
          </a:xfrm>
        </p:spPr>
        <p:txBody>
          <a:bodyPr>
            <a:normAutofit fontScale="70000" lnSpcReduction="20000"/>
          </a:bodyPr>
          <a:lstStyle/>
          <a:p>
            <a:r>
              <a:rPr lang="en-US" sz="2900" dirty="0" smtClean="0">
                <a:latin typeface="Centaur" pitchFamily="18" charset="0"/>
              </a:rPr>
              <a:t>After somebody RECITES THE WORDS TO "MARY HAD A LITTLE LAMB," then you will CLAP YOUR HANDS TOGETHER SIX TIMES. </a:t>
            </a:r>
          </a:p>
          <a:p>
            <a:r>
              <a:rPr lang="en-US" sz="2900" dirty="0" smtClean="0">
                <a:latin typeface="Centaur" pitchFamily="18" charset="0"/>
              </a:rPr>
              <a:t>After somebody CLAPS HIS OR HER HANDS TOGETHER SIX TIMES, then you will STAND UP AND JUMP UP AND DOWN FOUR TIMES ON BOTH FEET. </a:t>
            </a:r>
          </a:p>
          <a:p>
            <a:r>
              <a:rPr lang="en-US" sz="2900" dirty="0" smtClean="0">
                <a:latin typeface="Centaur" pitchFamily="18" charset="0"/>
              </a:rPr>
              <a:t>After somebody STANDS UP AND JUMPS UP AND DOWN ON BOTH FEET FOUR TIMES, then you will CALL OUT "SHE SEES CHEESE" CAN THREE TIMES AS FAST AS YOU. </a:t>
            </a:r>
          </a:p>
          <a:p>
            <a:r>
              <a:rPr lang="en-US" sz="2900" dirty="0" smtClean="0">
                <a:latin typeface="Centaur" pitchFamily="18" charset="0"/>
              </a:rPr>
              <a:t>After somebody CALLS OUT "SHE SEES CHEESE" THREE TIMES AS FAST AS HE OR SHE CAN, then you will STAND UP, STRETCH, AND LET OUT A BIG YAWN. </a:t>
            </a:r>
          </a:p>
          <a:p>
            <a:r>
              <a:rPr lang="en-US" sz="2900" dirty="0" smtClean="0">
                <a:latin typeface="Centaur" pitchFamily="18" charset="0"/>
              </a:rPr>
              <a:t>After somebody STANDS UP, STRETCHES, AND LETS OUT A BIG YAWN, then you will COUNT BY 5s TO 100. </a:t>
            </a:r>
          </a:p>
          <a:p>
            <a:r>
              <a:rPr lang="en-US" sz="2900" dirty="0" smtClean="0">
                <a:latin typeface="Centaur" pitchFamily="18" charset="0"/>
              </a:rPr>
              <a:t>After somebody COUNTS BY 5s TO 100, then you will RECITE THE WORDS TO THE COW VERSE OF THE SONG "OLD MCDONALD HAD A FARM." </a:t>
            </a:r>
          </a:p>
          <a:p>
            <a:r>
              <a:rPr lang="en-US" sz="2900" dirty="0" smtClean="0">
                <a:latin typeface="Centaur" pitchFamily="18" charset="0"/>
              </a:rPr>
              <a:t>After somebody RECITES THE WORDS TO THE COW VERSE OF THE SONG "OLD MCDONALD HAD A FARM," then you will STAND UP AND HOP FIVE TIMES ON ONE FOOT. </a:t>
            </a:r>
          </a:p>
          <a:p>
            <a:r>
              <a:rPr lang="en-US" sz="2900" dirty="0" smtClean="0">
                <a:latin typeface="Centaur" pitchFamily="18" charset="0"/>
              </a:rPr>
              <a:t>After somebody STANDS UP AND HOPS FIVE TIMES ON ONE FOOT, then you will STAND UP AND SPIN AROUND TWO TIMES.</a:t>
            </a:r>
          </a:p>
          <a:p>
            <a:endParaRPr lang="en-US" dirty="0" smtClean="0">
              <a:latin typeface="Centaur" pitchFamily="18"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1" end="1"/>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xEl>
                                              <p:pRg st="2" end="2"/>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3" end="3"/>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
                                            <p:txEl>
                                              <p:pRg st="4" end="4"/>
                                            </p:txEl>
                                          </p:spTgt>
                                        </p:tgtEl>
                                      </p:cBhvr>
                                    </p:animEffect>
                                  </p:childTnLst>
                                </p:cTn>
                              </p:par>
                              <p:par>
                                <p:cTn id="30" presetID="29"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5" end="5"/>
                                            </p:txEl>
                                          </p:spTgt>
                                        </p:tgtEl>
                                      </p:cBhvr>
                                    </p:animEffect>
                                  </p:childTnLst>
                                </p:cTn>
                              </p:par>
                              <p:par>
                                <p:cTn id="35" presetID="29"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3">
                                            <p:txEl>
                                              <p:pRg st="6" end="6"/>
                                            </p:txEl>
                                          </p:spTgt>
                                        </p:tgtEl>
                                      </p:cBhvr>
                                    </p:animEffect>
                                  </p:childTnLst>
                                </p:cTn>
                              </p:par>
                              <p:par>
                                <p:cTn id="40" presetID="29"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609600"/>
          </a:xfrm>
        </p:spPr>
        <p:txBody>
          <a:bodyPr>
            <a:noAutofit/>
          </a:bodyPr>
          <a:lstStyle/>
          <a:p>
            <a:r>
              <a:rPr lang="en-US" sz="3800" b="1" u="sng" dirty="0" smtClean="0">
                <a:latin typeface="Centaur" pitchFamily="18" charset="0"/>
              </a:rPr>
              <a:t>Books on Classroom Management:   </a:t>
            </a:r>
            <a:r>
              <a:rPr lang="en-US" sz="3600" b="1" u="sng" dirty="0" smtClean="0">
                <a:latin typeface="Harrington" pitchFamily="82" charset="0"/>
              </a:rPr>
              <a:t/>
            </a:r>
            <a:br>
              <a:rPr lang="en-US" sz="3600" b="1" u="sng" dirty="0" smtClean="0">
                <a:latin typeface="Harrington" pitchFamily="82" charset="0"/>
              </a:rPr>
            </a:br>
            <a:r>
              <a:rPr lang="en-US" sz="1100" b="1" u="sng" dirty="0" smtClean="0">
                <a:latin typeface="Harrington" pitchFamily="82" charset="0"/>
              </a:rPr>
              <a:t>   </a:t>
            </a:r>
            <a:r>
              <a:rPr lang="en-US" sz="3400" b="1" dirty="0" smtClean="0">
                <a:latin typeface="Harrington" pitchFamily="82" charset="0"/>
              </a:rPr>
              <a:t/>
            </a:r>
            <a:br>
              <a:rPr lang="en-US" sz="3400" b="1" dirty="0" smtClean="0">
                <a:latin typeface="Harrington" pitchFamily="82" charset="0"/>
              </a:rPr>
            </a:br>
            <a:endParaRPr lang="en-US" sz="3200" dirty="0">
              <a:latin typeface="Centaur" pitchFamily="18" charset="0"/>
            </a:endParaRPr>
          </a:p>
        </p:txBody>
      </p:sp>
      <p:sp>
        <p:nvSpPr>
          <p:cNvPr id="4" name="TextBox 3"/>
          <p:cNvSpPr txBox="1"/>
          <p:nvPr/>
        </p:nvSpPr>
        <p:spPr>
          <a:xfrm>
            <a:off x="2362200" y="1981200"/>
            <a:ext cx="4419600" cy="461665"/>
          </a:xfrm>
          <a:prstGeom prst="rect">
            <a:avLst/>
          </a:prstGeom>
          <a:noFill/>
        </p:spPr>
        <p:txBody>
          <a:bodyPr wrap="square" rtlCol="0">
            <a:spAutoFit/>
          </a:bodyPr>
          <a:lstStyle/>
          <a:p>
            <a:pPr algn="ctr"/>
            <a:r>
              <a:rPr lang="en-US" sz="2400" u="sng" dirty="0" smtClean="0">
                <a:latin typeface="Centaur" pitchFamily="18" charset="0"/>
              </a:rPr>
              <a:t>By:  Allen N. Mendler</a:t>
            </a:r>
            <a:endParaRPr lang="en-US" sz="2400" u="sng" dirty="0">
              <a:latin typeface="Centaur" pitchFamily="18" charset="0"/>
            </a:endParaRPr>
          </a:p>
        </p:txBody>
      </p:sp>
      <p:sp>
        <p:nvSpPr>
          <p:cNvPr id="6" name="Rectangle 5"/>
          <p:cNvSpPr/>
          <p:nvPr/>
        </p:nvSpPr>
        <p:spPr>
          <a:xfrm>
            <a:off x="2895600" y="2514600"/>
            <a:ext cx="3276600" cy="4114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What Do I Do When...? How to Achieve Discipline With Dignity in the Classroom">
            <a:hlinkClick r:id="rId2"/>
          </p:cNvPr>
          <p:cNvPicPr>
            <a:picLocks noChangeAspect="1" noChangeArrowheads="1"/>
          </p:cNvPicPr>
          <p:nvPr/>
        </p:nvPicPr>
        <p:blipFill>
          <a:blip r:embed="rId3" cstate="print"/>
          <a:srcRect l="18840" t="13043" r="24638"/>
          <a:stretch>
            <a:fillRect/>
          </a:stretch>
        </p:blipFill>
        <p:spPr bwMode="auto">
          <a:xfrm>
            <a:off x="3048000" y="2642286"/>
            <a:ext cx="2895600" cy="3834716"/>
          </a:xfrm>
          <a:prstGeom prst="rect">
            <a:avLst/>
          </a:prstGeom>
          <a:noFill/>
        </p:spPr>
      </p:pic>
      <p:sp>
        <p:nvSpPr>
          <p:cNvPr id="7" name="Rectangle 6"/>
          <p:cNvSpPr/>
          <p:nvPr/>
        </p:nvSpPr>
        <p:spPr>
          <a:xfrm>
            <a:off x="0" y="762000"/>
            <a:ext cx="9144000" cy="1077218"/>
          </a:xfrm>
          <a:prstGeom prst="rect">
            <a:avLst/>
          </a:prstGeom>
        </p:spPr>
        <p:txBody>
          <a:bodyPr wrap="square">
            <a:spAutoFit/>
          </a:bodyPr>
          <a:lstStyle/>
          <a:p>
            <a:pPr algn="ctr"/>
            <a:r>
              <a:rPr lang="en-US" sz="3200" b="1" dirty="0" smtClean="0">
                <a:latin typeface="Harrington" pitchFamily="82" charset="0"/>
              </a:rPr>
              <a:t>“</a:t>
            </a:r>
            <a:r>
              <a:rPr lang="en-US" sz="3200" b="1" dirty="0" smtClean="0">
                <a:latin typeface="Centaur" pitchFamily="18" charset="0"/>
              </a:rPr>
              <a:t>What Do I Do When...? How to Achieve Discipline With Dignity in the Classroom”</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by="(-#ppt_w*2)" calcmode="lin" valueType="num">
                                      <p:cBhvr rctx="PPT">
                                        <p:cTn id="18" dur="250" autoRev="1" fill="hold">
                                          <p:stCondLst>
                                            <p:cond delay="0"/>
                                          </p:stCondLst>
                                        </p:cTn>
                                        <p:tgtEl>
                                          <p:spTgt spid="4"/>
                                        </p:tgtEl>
                                        <p:attrNameLst>
                                          <p:attrName>ppt_w</p:attrName>
                                        </p:attrNameLst>
                                      </p:cBhvr>
                                    </p:anim>
                                    <p:anim by="(#ppt_w*0.50)" calcmode="lin" valueType="num">
                                      <p:cBhvr>
                                        <p:cTn id="19" dur="250" decel="50000" autoRev="1" fill="hold">
                                          <p:stCondLst>
                                            <p:cond delay="0"/>
                                          </p:stCondLst>
                                        </p:cTn>
                                        <p:tgtEl>
                                          <p:spTgt spid="4"/>
                                        </p:tgtEl>
                                        <p:attrNameLst>
                                          <p:attrName>ppt_x</p:attrName>
                                        </p:attrNameLst>
                                      </p:cBhvr>
                                    </p:anim>
                                    <p:anim from="(-#ppt_h/2)" to="(#ppt_y)" calcmode="lin" valueType="num">
                                      <p:cBhvr>
                                        <p:cTn id="20" dur="500" fill="hold">
                                          <p:stCondLst>
                                            <p:cond delay="0"/>
                                          </p:stCondLst>
                                        </p:cTn>
                                        <p:tgtEl>
                                          <p:spTgt spid="4"/>
                                        </p:tgtEl>
                                        <p:attrNameLst>
                                          <p:attrName>ppt_y</p:attrName>
                                        </p:attrNameLst>
                                      </p:cBhvr>
                                    </p:anim>
                                    <p:animRot by="21600000">
                                      <p:cBhvr>
                                        <p:cTn id="21" dur="500" fill="hold">
                                          <p:stCondLst>
                                            <p:cond delay="0"/>
                                          </p:stCondLst>
                                        </p:cTn>
                                        <p:tgtEl>
                                          <p:spTgt spid="4"/>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Scale>
                                      <p:cBhvr>
                                        <p:cTn id="2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6"/>
                                        </p:tgtEl>
                                        <p:attrNameLst>
                                          <p:attrName>ppt_x</p:attrName>
                                          <p:attrName>ppt_y</p:attrName>
                                        </p:attrNameLst>
                                      </p:cBhvr>
                                    </p:animMotion>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15362"/>
                                        </p:tgtEl>
                                        <p:attrNameLst>
                                          <p:attrName>style.visibility</p:attrName>
                                        </p:attrNameLst>
                                      </p:cBhvr>
                                      <p:to>
                                        <p:strVal val="visible"/>
                                      </p:to>
                                    </p:set>
                                    <p:anim calcmode="lin" valueType="num">
                                      <p:cBhvr>
                                        <p:cTn id="33" dur="1000" fill="hold"/>
                                        <p:tgtEl>
                                          <p:spTgt spid="15362"/>
                                        </p:tgtEl>
                                        <p:attrNameLst>
                                          <p:attrName>ppt_w</p:attrName>
                                        </p:attrNameLst>
                                      </p:cBhvr>
                                      <p:tavLst>
                                        <p:tav tm="0">
                                          <p:val>
                                            <p:strVal val="#ppt_w+.3"/>
                                          </p:val>
                                        </p:tav>
                                        <p:tav tm="100000">
                                          <p:val>
                                            <p:strVal val="#ppt_w"/>
                                          </p:val>
                                        </p:tav>
                                      </p:tavLst>
                                    </p:anim>
                                    <p:anim calcmode="lin" valueType="num">
                                      <p:cBhvr>
                                        <p:cTn id="34" dur="1000" fill="hold"/>
                                        <p:tgtEl>
                                          <p:spTgt spid="15362"/>
                                        </p:tgtEl>
                                        <p:attrNameLst>
                                          <p:attrName>ppt_h</p:attrName>
                                        </p:attrNameLst>
                                      </p:cBhvr>
                                      <p:tavLst>
                                        <p:tav tm="0">
                                          <p:val>
                                            <p:strVal val="#ppt_h"/>
                                          </p:val>
                                        </p:tav>
                                        <p:tav tm="100000">
                                          <p:val>
                                            <p:strVal val="#ppt_h"/>
                                          </p:val>
                                        </p:tav>
                                      </p:tavLst>
                                    </p:anim>
                                    <p:animEffect transition="in" filter="fade">
                                      <p:cBhvr>
                                        <p:cTn id="35" dur="1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u="sng" dirty="0" smtClean="0">
                <a:latin typeface="Centaur" pitchFamily="18" charset="0"/>
              </a:rPr>
              <a:t>Contains Great Information </a:t>
            </a:r>
            <a:r>
              <a:rPr lang="en-US" sz="4000" b="1" u="sng" dirty="0">
                <a:latin typeface="Centaur" pitchFamily="18" charset="0"/>
              </a:rPr>
              <a:t>O</a:t>
            </a:r>
            <a:r>
              <a:rPr lang="en-US" sz="4000" b="1" u="sng" dirty="0" smtClean="0">
                <a:latin typeface="Centaur" pitchFamily="18" charset="0"/>
              </a:rPr>
              <a:t>n:</a:t>
            </a:r>
            <a:endParaRPr lang="en-US" sz="4000" b="1" u="sng" dirty="0">
              <a:latin typeface="Centaur" pitchFamily="18" charset="0"/>
            </a:endParaRPr>
          </a:p>
        </p:txBody>
      </p:sp>
      <p:sp>
        <p:nvSpPr>
          <p:cNvPr id="3" name="Content Placeholder 2"/>
          <p:cNvSpPr>
            <a:spLocks noGrp="1"/>
          </p:cNvSpPr>
          <p:nvPr>
            <p:ph idx="1"/>
          </p:nvPr>
        </p:nvSpPr>
        <p:spPr>
          <a:xfrm>
            <a:off x="762000" y="1295400"/>
            <a:ext cx="8229600" cy="5410200"/>
          </a:xfrm>
        </p:spPr>
        <p:txBody>
          <a:bodyPr/>
          <a:lstStyle/>
          <a:p>
            <a:r>
              <a:rPr lang="en-US" dirty="0" smtClean="0">
                <a:latin typeface="Centaur" pitchFamily="18" charset="0"/>
              </a:rPr>
              <a:t>What </a:t>
            </a:r>
            <a:r>
              <a:rPr lang="en-US" dirty="0">
                <a:latin typeface="Centaur" pitchFamily="18" charset="0"/>
              </a:rPr>
              <a:t>M</a:t>
            </a:r>
            <a:r>
              <a:rPr lang="en-US" dirty="0" smtClean="0">
                <a:latin typeface="Centaur" pitchFamily="18" charset="0"/>
              </a:rPr>
              <a:t>otivates Misbehavior</a:t>
            </a:r>
          </a:p>
          <a:p>
            <a:r>
              <a:rPr lang="en-US" dirty="0" smtClean="0">
                <a:latin typeface="Centaur" pitchFamily="18" charset="0"/>
              </a:rPr>
              <a:t>Principles of Effective Discipline</a:t>
            </a:r>
          </a:p>
          <a:p>
            <a:r>
              <a:rPr lang="en-US" dirty="0" smtClean="0">
                <a:latin typeface="Centaur" pitchFamily="18" charset="0"/>
              </a:rPr>
              <a:t>The Process of Change</a:t>
            </a:r>
          </a:p>
          <a:p>
            <a:r>
              <a:rPr lang="en-US" dirty="0" smtClean="0">
                <a:latin typeface="Centaur" pitchFamily="18" charset="0"/>
              </a:rPr>
              <a:t>Effective Classroom Methods of Discipline</a:t>
            </a:r>
          </a:p>
          <a:p>
            <a:r>
              <a:rPr lang="en-US" dirty="0" smtClean="0">
                <a:latin typeface="Centaur" pitchFamily="18" charset="0"/>
              </a:rPr>
              <a:t>Dealing with Power Struggles</a:t>
            </a:r>
          </a:p>
          <a:p>
            <a:r>
              <a:rPr lang="en-US" dirty="0" smtClean="0">
                <a:latin typeface="Centaur" pitchFamily="18" charset="0"/>
              </a:rPr>
              <a:t>Unconventional Methods of Discipline</a:t>
            </a:r>
          </a:p>
          <a:p>
            <a:r>
              <a:rPr lang="en-US" dirty="0" smtClean="0">
                <a:latin typeface="Centaur" pitchFamily="18" charset="0"/>
              </a:rPr>
              <a:t>Working with Parents</a:t>
            </a:r>
          </a:p>
          <a:p>
            <a:r>
              <a:rPr lang="en-US" dirty="0" smtClean="0">
                <a:latin typeface="Centaur" pitchFamily="18" charset="0"/>
              </a:rPr>
              <a:t>Schoolwide Discipline</a:t>
            </a:r>
          </a:p>
          <a:p>
            <a:pPr algn="ctr"/>
            <a:endParaRPr lang="en-US" dirty="0" smtClean="0">
              <a:latin typeface="Centaur" pitchFamily="18" charset="0"/>
            </a:endParaRPr>
          </a:p>
          <a:p>
            <a:pPr algn="ctr"/>
            <a:endParaRPr lang="en-US" dirty="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0" end="0"/>
                                            </p:txEl>
                                          </p:spTgt>
                                        </p:tgtEl>
                                      </p:cBhvr>
                                    </p:animEffect>
                                  </p:childTnLst>
                                </p:cTn>
                              </p:par>
                              <p:par>
                                <p:cTn id="28" presetID="29"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31"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
                                            <p:txEl>
                                              <p:pRg st="1" end="1"/>
                                            </p:txEl>
                                          </p:spTgt>
                                        </p:tgtEl>
                                      </p:cBhvr>
                                    </p:animEffect>
                                  </p:childTnLst>
                                </p:cTn>
                              </p:par>
                              <p:par>
                                <p:cTn id="33" presetID="29" presetClass="entr" presetSubtype="0" fill="hold"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2" end="2"/>
                                            </p:txEl>
                                          </p:spTgt>
                                        </p:tgtEl>
                                      </p:cBhvr>
                                    </p:animEffect>
                                  </p:childTnLst>
                                </p:cTn>
                              </p:par>
                              <p:par>
                                <p:cTn id="38" presetID="29" presetClass="entr" presetSubtype="0"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3" end="3"/>
                                            </p:txEl>
                                          </p:spTgt>
                                        </p:tgtEl>
                                      </p:cBhvr>
                                    </p:animEffect>
                                  </p:childTnLst>
                                </p:cTn>
                              </p:par>
                              <p:par>
                                <p:cTn id="43" presetID="29" presetClass="entr" presetSubtype="0" fill="hold" nodeType="with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p:cTn id="4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7" dur="1000"/>
                                        <p:tgtEl>
                                          <p:spTgt spid="3">
                                            <p:txEl>
                                              <p:pRg st="4" end="4"/>
                                            </p:txEl>
                                          </p:spTgt>
                                        </p:tgtEl>
                                      </p:cBhvr>
                                    </p:animEffect>
                                  </p:childTnLst>
                                </p:cTn>
                              </p:par>
                              <p:par>
                                <p:cTn id="48" presetID="29"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p:cTn id="50"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2" dur="1000"/>
                                        <p:tgtEl>
                                          <p:spTgt spid="3">
                                            <p:txEl>
                                              <p:pRg st="5" end="5"/>
                                            </p:txEl>
                                          </p:spTgt>
                                        </p:tgtEl>
                                      </p:cBhvr>
                                    </p:animEffect>
                                  </p:childTnLst>
                                </p:cTn>
                              </p:par>
                              <p:par>
                                <p:cTn id="53" presetID="29" presetClass="entr" presetSubtype="0" fill="hold" nodeType="with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7" dur="1000"/>
                                        <p:tgtEl>
                                          <p:spTgt spid="3">
                                            <p:txEl>
                                              <p:pRg st="6" end="6"/>
                                            </p:txEl>
                                          </p:spTgt>
                                        </p:tgtEl>
                                      </p:cBhvr>
                                    </p:animEffect>
                                  </p:childTnLst>
                                </p:cTn>
                              </p:par>
                              <p:par>
                                <p:cTn id="58" presetID="29" presetClass="entr" presetSubtype="0" fill="hold" nodeType="with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p:cTn id="60"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1"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62"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normAutofit/>
          </a:bodyPr>
          <a:lstStyle/>
          <a:p>
            <a:pPr algn="l"/>
            <a:r>
              <a:rPr lang="en-US" sz="3600" b="1" u="sng" dirty="0" smtClean="0">
                <a:latin typeface="Centaur" pitchFamily="18" charset="0"/>
              </a:rPr>
              <a:t>Information About This Book:</a:t>
            </a:r>
            <a:endParaRPr lang="en-US" sz="3600" b="1" u="sng" dirty="0">
              <a:latin typeface="Centaur" pitchFamily="18" charset="0"/>
            </a:endParaRPr>
          </a:p>
        </p:txBody>
      </p:sp>
      <p:sp>
        <p:nvSpPr>
          <p:cNvPr id="3" name="Content Placeholder 2"/>
          <p:cNvSpPr>
            <a:spLocks noGrp="1"/>
          </p:cNvSpPr>
          <p:nvPr>
            <p:ph idx="1"/>
          </p:nvPr>
        </p:nvSpPr>
        <p:spPr>
          <a:xfrm>
            <a:off x="457200" y="914400"/>
            <a:ext cx="8229600" cy="6248400"/>
          </a:xfrm>
        </p:spPr>
        <p:txBody>
          <a:bodyPr>
            <a:noAutofit/>
          </a:bodyPr>
          <a:lstStyle/>
          <a:p>
            <a:r>
              <a:rPr lang="en-US" sz="1400" b="1" dirty="0" smtClean="0">
                <a:latin typeface="Centaur" pitchFamily="18" charset="0"/>
              </a:rPr>
              <a:t>Product Description:  </a:t>
            </a:r>
            <a:r>
              <a:rPr lang="en-US" sz="1400" dirty="0" smtClean="0">
                <a:latin typeface="Centaur" pitchFamily="18" charset="0"/>
              </a:rPr>
              <a:t>What </a:t>
            </a:r>
            <a:r>
              <a:rPr lang="en-US" sz="1400" dirty="0">
                <a:latin typeface="Centaur" pitchFamily="18" charset="0"/>
              </a:rPr>
              <a:t>Do I Do </a:t>
            </a:r>
            <a:r>
              <a:rPr lang="en-US" sz="1400" dirty="0" smtClean="0">
                <a:latin typeface="Centaur" pitchFamily="18" charset="0"/>
              </a:rPr>
              <a:t>When? </a:t>
            </a:r>
            <a:r>
              <a:rPr lang="en-US" sz="1400" dirty="0">
                <a:latin typeface="Centaur" pitchFamily="18" charset="0"/>
              </a:rPr>
              <a:t>reviews and updates the principles upon which the Discipline With Dignity program (created by Allen Mendler and Richard Curwin) is founded. It summarizes the key methods and describes some new approaches to difficult behavior. It also addresses motivations for student misbehavior, principles behind effective disciple, the process of changing the focus of discipline, and the most effective classroom methods of discipline. Educators will learn how to deal with power struggles, how to implement unconventional methods of discipline, effective strategies for working with parents, and ways to have an impact on school-wide discipline. </a:t>
            </a:r>
            <a:endParaRPr lang="en-US" sz="1400" dirty="0" smtClean="0">
              <a:latin typeface="Centaur" pitchFamily="18" charset="0"/>
            </a:endParaRPr>
          </a:p>
          <a:p>
            <a:pPr>
              <a:buNone/>
            </a:pPr>
            <a:endParaRPr lang="en-US" sz="1400" dirty="0">
              <a:latin typeface="Centaur" pitchFamily="18" charset="0"/>
            </a:endParaRPr>
          </a:p>
          <a:p>
            <a:r>
              <a:rPr lang="en-US" sz="1400" b="1" dirty="0">
                <a:latin typeface="Centaur" pitchFamily="18" charset="0"/>
              </a:rPr>
              <a:t>About the </a:t>
            </a:r>
            <a:r>
              <a:rPr lang="en-US" sz="1400" b="1" dirty="0" smtClean="0">
                <a:latin typeface="Centaur" pitchFamily="18" charset="0"/>
              </a:rPr>
              <a:t>Author:  </a:t>
            </a:r>
            <a:r>
              <a:rPr lang="en-US" sz="1400" dirty="0" smtClean="0">
                <a:latin typeface="Centaur" pitchFamily="18" charset="0"/>
              </a:rPr>
              <a:t>Allen </a:t>
            </a:r>
            <a:r>
              <a:rPr lang="en-US" sz="1400" dirty="0">
                <a:latin typeface="Centaur" pitchFamily="18" charset="0"/>
              </a:rPr>
              <a:t>N. Mendler, Ph.D., is an educator and school psychologist who has worked extensively with children of all ages. As one of the internationally recognized authors of the Discipline With </a:t>
            </a:r>
            <a:r>
              <a:rPr lang="en-US" sz="1400" dirty="0" smtClean="0">
                <a:latin typeface="Centaur" pitchFamily="18" charset="0"/>
              </a:rPr>
              <a:t>Dignity® </a:t>
            </a:r>
            <a:r>
              <a:rPr lang="en-US" sz="1400" dirty="0">
                <a:latin typeface="Centaur" pitchFamily="18" charset="0"/>
              </a:rPr>
              <a:t>program, Dr. Mendler has worked to develop effective strategies for educators and youth professionals to help challenging students succeed. Dr. Mendler is also the author of Just In Time and Power Struggles, and the coauthor (with Dr. Richard Curwin) of The Four Keys to Effective Classroom and Behavior Management, As Tough as Necessary, and Discipline With Dignity for Challenging Youth. Drs. Mendler and Curwin co-created and are featured in the video training program, Discipline With Dignity. </a:t>
            </a:r>
          </a:p>
          <a:p>
            <a:r>
              <a:rPr lang="en-US" sz="1400" b="1" dirty="0">
                <a:latin typeface="Centaur" pitchFamily="18" charset="0"/>
              </a:rPr>
              <a:t>Product </a:t>
            </a:r>
            <a:r>
              <a:rPr lang="en-US" sz="1400" b="1" dirty="0" smtClean="0">
                <a:latin typeface="Centaur" pitchFamily="18" charset="0"/>
              </a:rPr>
              <a:t>Details:</a:t>
            </a:r>
          </a:p>
          <a:p>
            <a:r>
              <a:rPr lang="en-US" sz="1400" b="1" dirty="0" smtClean="0">
                <a:latin typeface="Centaur" pitchFamily="18" charset="0"/>
              </a:rPr>
              <a:t>Paperback</a:t>
            </a:r>
            <a:r>
              <a:rPr lang="en-US" sz="1400" b="1" dirty="0">
                <a:latin typeface="Centaur" pitchFamily="18" charset="0"/>
              </a:rPr>
              <a:t>:</a:t>
            </a:r>
            <a:r>
              <a:rPr lang="en-US" sz="1400" dirty="0">
                <a:latin typeface="Centaur" pitchFamily="18" charset="0"/>
              </a:rPr>
              <a:t> 187 pages </a:t>
            </a:r>
            <a:endParaRPr lang="en-US" sz="1400" b="1" dirty="0" smtClean="0">
              <a:latin typeface="Centaur" pitchFamily="18" charset="0"/>
            </a:endParaRPr>
          </a:p>
          <a:p>
            <a:r>
              <a:rPr lang="en-US" sz="1400" b="1" dirty="0" smtClean="0">
                <a:latin typeface="Centaur" pitchFamily="18" charset="0"/>
              </a:rPr>
              <a:t>Publisher</a:t>
            </a:r>
            <a:r>
              <a:rPr lang="en-US" sz="1400" b="1" dirty="0">
                <a:latin typeface="Centaur" pitchFamily="18" charset="0"/>
              </a:rPr>
              <a:t>:</a:t>
            </a:r>
            <a:r>
              <a:rPr lang="en-US" sz="1400" dirty="0">
                <a:latin typeface="Centaur" pitchFamily="18" charset="0"/>
              </a:rPr>
              <a:t> Solution Tree (April 1, 1992) </a:t>
            </a:r>
          </a:p>
          <a:p>
            <a:r>
              <a:rPr lang="en-US" sz="1400" b="1" dirty="0">
                <a:latin typeface="Centaur" pitchFamily="18" charset="0"/>
              </a:rPr>
              <a:t>Language:</a:t>
            </a:r>
            <a:r>
              <a:rPr lang="en-US" sz="1400" dirty="0">
                <a:latin typeface="Centaur" pitchFamily="18" charset="0"/>
              </a:rPr>
              <a:t> English </a:t>
            </a:r>
          </a:p>
          <a:p>
            <a:r>
              <a:rPr lang="en-US" sz="1400" b="1" dirty="0">
                <a:latin typeface="Centaur" pitchFamily="18" charset="0"/>
              </a:rPr>
              <a:t>ISBN-10:</a:t>
            </a:r>
            <a:r>
              <a:rPr lang="en-US" sz="1400" dirty="0">
                <a:latin typeface="Centaur" pitchFamily="18" charset="0"/>
              </a:rPr>
              <a:t> 1879639211 </a:t>
            </a:r>
          </a:p>
          <a:p>
            <a:r>
              <a:rPr lang="en-US" sz="1400" b="1" dirty="0">
                <a:latin typeface="Centaur" pitchFamily="18" charset="0"/>
              </a:rPr>
              <a:t>ISBN-13:</a:t>
            </a:r>
            <a:r>
              <a:rPr lang="en-US" sz="1400" dirty="0">
                <a:latin typeface="Centaur" pitchFamily="18" charset="0"/>
              </a:rPr>
              <a:t> 978-1879639218 </a:t>
            </a:r>
            <a:endParaRPr lang="en-US" sz="1400" dirty="0" smtClean="0">
              <a:latin typeface="Centaur" pitchFamily="18" charset="0"/>
            </a:endParaRPr>
          </a:p>
          <a:p>
            <a:pPr algn="ctr">
              <a:buNone/>
            </a:pPr>
            <a:r>
              <a:rPr lang="en-US" sz="1400" dirty="0" smtClean="0">
                <a:latin typeface="Centaur" pitchFamily="18" charset="0"/>
              </a:rPr>
              <a:t>(Information obtained from Amazon.com)</a:t>
            </a:r>
            <a:endParaRPr lang="en-US" sz="1400" dirty="0">
              <a:latin typeface="Centaur" pitchFamily="18" charset="0"/>
            </a:endParaRPr>
          </a:p>
          <a:p>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3">
                                            <p:txEl>
                                              <p:pRg st="3" end="3"/>
                                            </p:txEl>
                                          </p:spTgt>
                                        </p:tgtEl>
                                      </p:cBhvr>
                                    </p:animEffect>
                                  </p:childTnLst>
                                </p:cTn>
                              </p:par>
                              <p:par>
                                <p:cTn id="27" presetID="29"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3">
                                            <p:txEl>
                                              <p:pRg st="4" end="4"/>
                                            </p:txEl>
                                          </p:spTgt>
                                        </p:tgtEl>
                                      </p:cBhvr>
                                    </p:animEffect>
                                  </p:childTnLst>
                                </p:cTn>
                              </p:par>
                              <p:par>
                                <p:cTn id="32" presetID="29"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3">
                                            <p:txEl>
                                              <p:pRg st="5" end="5"/>
                                            </p:txEl>
                                          </p:spTgt>
                                        </p:tgtEl>
                                      </p:cBhvr>
                                    </p:animEffect>
                                  </p:childTnLst>
                                </p:cTn>
                              </p:par>
                              <p:par>
                                <p:cTn id="37" presetID="29"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3">
                                            <p:txEl>
                                              <p:pRg st="6" end="6"/>
                                            </p:txEl>
                                          </p:spTgt>
                                        </p:tgtEl>
                                      </p:cBhvr>
                                    </p:animEffect>
                                  </p:childTnLst>
                                </p:cTn>
                              </p:par>
                              <p:par>
                                <p:cTn id="42" presetID="29"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p:cTn id="44"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6" dur="1000"/>
                                        <p:tgtEl>
                                          <p:spTgt spid="3">
                                            <p:txEl>
                                              <p:pRg st="7" end="7"/>
                                            </p:txEl>
                                          </p:spTgt>
                                        </p:tgtEl>
                                      </p:cBhvr>
                                    </p:animEffect>
                                  </p:childTnLst>
                                </p:cTn>
                              </p:par>
                              <p:par>
                                <p:cTn id="47" presetID="29"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8" end="8"/>
                                            </p:txEl>
                                          </p:spTgt>
                                        </p:tgtEl>
                                      </p:cBhvr>
                                    </p:animEffect>
                                  </p:childTnLst>
                                </p:cTn>
                              </p:par>
                              <p:par>
                                <p:cTn id="52" presetID="29"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 calcmode="lin" valueType="num">
                                      <p:cBhvr>
                                        <p:cTn id="54"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55"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400" b="1" dirty="0" smtClean="0">
                <a:latin typeface="Centaur" pitchFamily="18" charset="0"/>
              </a:rPr>
              <a:t>“Teaching Outside the Box:  How to Grab Your Students by their Brains</a:t>
            </a:r>
            <a:r>
              <a:rPr lang="en-US" sz="3400" b="1" dirty="0" smtClean="0">
                <a:latin typeface="Centaur" pitchFamily="18" charset="0"/>
              </a:rPr>
              <a:t>”</a:t>
            </a:r>
            <a:endParaRPr lang="en-US" sz="3400" b="1" dirty="0">
              <a:latin typeface="Centaur" pitchFamily="18" charset="0"/>
            </a:endParaRPr>
          </a:p>
        </p:txBody>
      </p:sp>
      <p:sp>
        <p:nvSpPr>
          <p:cNvPr id="5" name="Rectangle 4"/>
          <p:cNvSpPr/>
          <p:nvPr/>
        </p:nvSpPr>
        <p:spPr>
          <a:xfrm>
            <a:off x="2514600" y="1981200"/>
            <a:ext cx="3962400" cy="4648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626" name="Picture 2" descr="http://media.wiley.com/product_data/coverImage/14/07879747/0787974714.jpg"/>
          <p:cNvPicPr>
            <a:picLocks noChangeAspect="1" noChangeArrowheads="1"/>
          </p:cNvPicPr>
          <p:nvPr/>
        </p:nvPicPr>
        <p:blipFill>
          <a:blip r:embed="rId2" cstate="print"/>
          <a:srcRect/>
          <a:stretch>
            <a:fillRect/>
          </a:stretch>
        </p:blipFill>
        <p:spPr bwMode="auto">
          <a:xfrm>
            <a:off x="2667000" y="2133600"/>
            <a:ext cx="3619498" cy="4305302"/>
          </a:xfrm>
          <a:prstGeom prst="rect">
            <a:avLst/>
          </a:prstGeom>
          <a:noFill/>
        </p:spPr>
      </p:pic>
      <p:sp>
        <p:nvSpPr>
          <p:cNvPr id="6" name="TextBox 5"/>
          <p:cNvSpPr txBox="1"/>
          <p:nvPr/>
        </p:nvSpPr>
        <p:spPr>
          <a:xfrm>
            <a:off x="2819400" y="1371600"/>
            <a:ext cx="3505200" cy="461665"/>
          </a:xfrm>
          <a:prstGeom prst="rect">
            <a:avLst/>
          </a:prstGeom>
          <a:noFill/>
        </p:spPr>
        <p:txBody>
          <a:bodyPr wrap="square" rtlCol="0">
            <a:spAutoFit/>
          </a:bodyPr>
          <a:lstStyle/>
          <a:p>
            <a:pPr algn="ctr"/>
            <a:r>
              <a:rPr lang="en-US" sz="2400" u="sng" dirty="0" smtClean="0">
                <a:latin typeface="Centaur" pitchFamily="18" charset="0"/>
              </a:rPr>
              <a:t>By:  LouAnne </a:t>
            </a:r>
            <a:r>
              <a:rPr lang="en-US" sz="2400" u="sng" dirty="0">
                <a:latin typeface="Centaur" pitchFamily="18" charset="0"/>
              </a:rPr>
              <a:t>J</a:t>
            </a:r>
            <a:r>
              <a:rPr lang="en-US" sz="2400" u="sng" dirty="0" smtClean="0">
                <a:latin typeface="Centaur" pitchFamily="18" charset="0"/>
              </a:rPr>
              <a:t>ohnson</a:t>
            </a:r>
            <a:endParaRPr lang="en-US" sz="2400" u="sng" dirty="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by="(-#ppt_w*2)" calcmode="lin" valueType="num">
                                      <p:cBhvr rctx="PPT">
                                        <p:cTn id="12" dur="250" autoRev="1" fill="hold">
                                          <p:stCondLst>
                                            <p:cond delay="0"/>
                                          </p:stCondLst>
                                        </p:cTn>
                                        <p:tgtEl>
                                          <p:spTgt spid="6"/>
                                        </p:tgtEl>
                                        <p:attrNameLst>
                                          <p:attrName>ppt_w</p:attrName>
                                        </p:attrNameLst>
                                      </p:cBhvr>
                                    </p:anim>
                                    <p:anim by="(#ppt_w*0.50)" calcmode="lin" valueType="num">
                                      <p:cBhvr>
                                        <p:cTn id="13" dur="250" decel="50000" autoRev="1" fill="hold">
                                          <p:stCondLst>
                                            <p:cond delay="0"/>
                                          </p:stCondLst>
                                        </p:cTn>
                                        <p:tgtEl>
                                          <p:spTgt spid="6"/>
                                        </p:tgtEl>
                                        <p:attrNameLst>
                                          <p:attrName>ppt_x</p:attrName>
                                        </p:attrNameLst>
                                      </p:cBhvr>
                                    </p:anim>
                                    <p:anim from="(-#ppt_h/2)" to="(#ppt_y)" calcmode="lin" valueType="num">
                                      <p:cBhvr>
                                        <p:cTn id="14" dur="500" fill="hold">
                                          <p:stCondLst>
                                            <p:cond delay="0"/>
                                          </p:stCondLst>
                                        </p:cTn>
                                        <p:tgtEl>
                                          <p:spTgt spid="6"/>
                                        </p:tgtEl>
                                        <p:attrNameLst>
                                          <p:attrName>ppt_y</p:attrName>
                                        </p:attrNameLst>
                                      </p:cBhvr>
                                    </p:anim>
                                    <p:animRot by="21600000">
                                      <p:cBhvr>
                                        <p:cTn id="15" dur="500" fill="hold">
                                          <p:stCondLst>
                                            <p:cond delay="0"/>
                                          </p:stCondLst>
                                        </p:cTn>
                                        <p:tgtEl>
                                          <p:spTgt spid="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2"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Scale>
                                      <p:cBhvr>
                                        <p:cTn id="2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
                                        </p:tgtEl>
                                        <p:attrNameLst>
                                          <p:attrName>ppt_x</p:attrName>
                                          <p:attrName>ppt_y</p:attrName>
                                        </p:attrNameLst>
                                      </p:cBhvr>
                                    </p:animMotion>
                                    <p:animEffect transition="in" filter="fade">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26626"/>
                                        </p:tgtEl>
                                        <p:attrNameLst>
                                          <p:attrName>style.visibility</p:attrName>
                                        </p:attrNameLst>
                                      </p:cBhvr>
                                      <p:to>
                                        <p:strVal val="visible"/>
                                      </p:to>
                                    </p:set>
                                    <p:anim calcmode="lin" valueType="num">
                                      <p:cBhvr>
                                        <p:cTn id="27" dur="1000" fill="hold"/>
                                        <p:tgtEl>
                                          <p:spTgt spid="26626"/>
                                        </p:tgtEl>
                                        <p:attrNameLst>
                                          <p:attrName>ppt_w</p:attrName>
                                        </p:attrNameLst>
                                      </p:cBhvr>
                                      <p:tavLst>
                                        <p:tav tm="0">
                                          <p:val>
                                            <p:strVal val="#ppt_w+.3"/>
                                          </p:val>
                                        </p:tav>
                                        <p:tav tm="100000">
                                          <p:val>
                                            <p:strVal val="#ppt_w"/>
                                          </p:val>
                                        </p:tav>
                                      </p:tavLst>
                                    </p:anim>
                                    <p:anim calcmode="lin" valueType="num">
                                      <p:cBhvr>
                                        <p:cTn id="28" dur="1000" fill="hold"/>
                                        <p:tgtEl>
                                          <p:spTgt spid="26626"/>
                                        </p:tgtEl>
                                        <p:attrNameLst>
                                          <p:attrName>ppt_h</p:attrName>
                                        </p:attrNameLst>
                                      </p:cBhvr>
                                      <p:tavLst>
                                        <p:tav tm="0">
                                          <p:val>
                                            <p:strVal val="#ppt_h"/>
                                          </p:val>
                                        </p:tav>
                                        <p:tav tm="100000">
                                          <p:val>
                                            <p:strVal val="#ppt_h"/>
                                          </p:val>
                                        </p:tav>
                                      </p:tavLst>
                                    </p:anim>
                                    <p:animEffect transition="in" filter="fade">
                                      <p:cBhvr>
                                        <p:cTn id="29" dur="1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143000"/>
          </a:xfrm>
        </p:spPr>
        <p:txBody>
          <a:bodyPr>
            <a:normAutofit fontScale="90000"/>
          </a:bodyPr>
          <a:lstStyle/>
          <a:p>
            <a:r>
              <a:rPr lang="en-US" b="1" u="sng" dirty="0" smtClean="0">
                <a:latin typeface="Centaur" pitchFamily="18" charset="0"/>
              </a:rPr>
              <a:t>Contains Great Information </a:t>
            </a:r>
            <a:r>
              <a:rPr lang="en-US" b="1" u="sng" dirty="0">
                <a:latin typeface="Centaur" pitchFamily="18" charset="0"/>
              </a:rPr>
              <a:t>O</a:t>
            </a:r>
            <a:r>
              <a:rPr lang="en-US" b="1" u="sng" dirty="0" smtClean="0">
                <a:latin typeface="Centaur" pitchFamily="18" charset="0"/>
              </a:rPr>
              <a:t>n:</a:t>
            </a:r>
            <a:endParaRPr lang="en-US" b="1" u="sng" dirty="0">
              <a:latin typeface="Centaur" pitchFamily="18" charset="0"/>
            </a:endParaRPr>
          </a:p>
        </p:txBody>
      </p:sp>
      <p:sp>
        <p:nvSpPr>
          <p:cNvPr id="5" name="Content Placeholder 2"/>
          <p:cNvSpPr>
            <a:spLocks noGrp="1"/>
          </p:cNvSpPr>
          <p:nvPr>
            <p:ph idx="1"/>
          </p:nvPr>
        </p:nvSpPr>
        <p:spPr>
          <a:xfrm>
            <a:off x="685800" y="1143000"/>
            <a:ext cx="8229600" cy="5943600"/>
          </a:xfrm>
        </p:spPr>
        <p:txBody>
          <a:bodyPr>
            <a:normAutofit/>
          </a:bodyPr>
          <a:lstStyle/>
          <a:p>
            <a:r>
              <a:rPr lang="en-US" sz="2200" dirty="0">
                <a:latin typeface="Centaur" pitchFamily="18" charset="0"/>
              </a:rPr>
              <a:t>H</a:t>
            </a:r>
            <a:r>
              <a:rPr lang="en-US" sz="2200" dirty="0" smtClean="0">
                <a:latin typeface="Centaur" pitchFamily="18" charset="0"/>
              </a:rPr>
              <a:t>elping teachers define their own teaching philosophies.</a:t>
            </a:r>
          </a:p>
          <a:p>
            <a:r>
              <a:rPr lang="en-US" sz="2200" dirty="0" smtClean="0">
                <a:latin typeface="Centaur" pitchFamily="18" charset="0"/>
              </a:rPr>
              <a:t>Tips for organizing your classroom, your paperwork, and your self. </a:t>
            </a:r>
          </a:p>
          <a:p>
            <a:r>
              <a:rPr lang="en-US" sz="2200" dirty="0" smtClean="0">
                <a:latin typeface="Centaur" pitchFamily="18" charset="0"/>
              </a:rPr>
              <a:t>Suggestions and specific activities for creating a dynamic classroom. </a:t>
            </a:r>
          </a:p>
          <a:p>
            <a:r>
              <a:rPr lang="en-US" sz="2200" dirty="0" smtClean="0">
                <a:latin typeface="Centaur" pitchFamily="18" charset="0"/>
              </a:rPr>
              <a:t>Techniques for designing rules and creating a positive discipline environment. </a:t>
            </a:r>
          </a:p>
          <a:p>
            <a:r>
              <a:rPr lang="en-US" sz="2200" dirty="0" smtClean="0">
                <a:latin typeface="Centaur" pitchFamily="18" charset="0"/>
              </a:rPr>
              <a:t>Practical suggestions for motivating and inspiring students of all ages and abilities. </a:t>
            </a:r>
          </a:p>
          <a:p>
            <a:r>
              <a:rPr lang="en-US" sz="2200" dirty="0" smtClean="0">
                <a:latin typeface="Centaur" pitchFamily="18" charset="0"/>
              </a:rPr>
              <a:t>Q&amp;A from teachers on topics that may not be discussed in teacher training. </a:t>
            </a:r>
          </a:p>
          <a:p>
            <a:r>
              <a:rPr lang="en-US" sz="2200" dirty="0" smtClean="0">
                <a:latin typeface="Centaur" pitchFamily="18" charset="0"/>
              </a:rPr>
              <a:t>Tips to save time, reduce stress, &amp; focus energy on teaching instead of busy work. </a:t>
            </a:r>
          </a:p>
          <a:p>
            <a:r>
              <a:rPr lang="en-US" sz="2200" dirty="0" smtClean="0">
                <a:latin typeface="Centaur" pitchFamily="18" charset="0"/>
              </a:rPr>
              <a:t>Letters from readers who write about their teachers.</a:t>
            </a:r>
          </a:p>
          <a:p>
            <a:r>
              <a:rPr lang="en-US" sz="2200" dirty="0" smtClean="0">
                <a:latin typeface="Centaur" pitchFamily="18" charset="0"/>
              </a:rPr>
              <a:t>Appendix:  Resources, books, websites, etc.  </a:t>
            </a:r>
          </a:p>
          <a:p>
            <a:endParaRPr lang="en-US" sz="2200" b="1" dirty="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p:cTn id="25"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26"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5">
                                            <p:txEl>
                                              <p:pRg st="0" end="0"/>
                                            </p:txEl>
                                          </p:spTgt>
                                        </p:tgtEl>
                                      </p:cBhvr>
                                    </p:animEffect>
                                  </p:childTnLst>
                                </p:cTn>
                              </p:par>
                              <p:par>
                                <p:cTn id="28" presetID="29" presetClass="entr" presetSubtype="0" fill="hold"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 calcmode="lin" valueType="num">
                                      <p:cBhvr>
                                        <p:cTn id="30" dur="10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31" dur="1000" fill="hold"/>
                                        <p:tgtEl>
                                          <p:spTgt spid="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5">
                                            <p:txEl>
                                              <p:pRg st="1" end="1"/>
                                            </p:txEl>
                                          </p:spTgt>
                                        </p:tgtEl>
                                      </p:cBhvr>
                                    </p:animEffect>
                                  </p:childTnLst>
                                </p:cTn>
                              </p:par>
                              <p:par>
                                <p:cTn id="33" presetID="29" presetClass="entr" presetSubtype="0" fill="hold"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 calcmode="lin" valueType="num">
                                      <p:cBhvr>
                                        <p:cTn id="35"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36"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xEl>
                                              <p:pRg st="2" end="2"/>
                                            </p:txEl>
                                          </p:spTgt>
                                        </p:tgtEl>
                                      </p:cBhvr>
                                    </p:animEffect>
                                  </p:childTnLst>
                                </p:cTn>
                              </p:par>
                              <p:par>
                                <p:cTn id="38" presetID="29" presetClass="entr" presetSubtype="0" fill="hold" nodeType="with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 calcmode="lin" valueType="num">
                                      <p:cBhvr>
                                        <p:cTn id="40" dur="10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41" dur="1000" fill="hold"/>
                                        <p:tgtEl>
                                          <p:spTgt spid="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5">
                                            <p:txEl>
                                              <p:pRg st="3" end="3"/>
                                            </p:txEl>
                                          </p:spTgt>
                                        </p:tgtEl>
                                      </p:cBhvr>
                                    </p:animEffect>
                                  </p:childTnLst>
                                </p:cTn>
                              </p:par>
                              <p:par>
                                <p:cTn id="43" presetID="29" presetClass="entr" presetSubtype="0" fill="hold" nodeType="withEffect">
                                  <p:stCondLst>
                                    <p:cond delay="0"/>
                                  </p:stCondLst>
                                  <p:childTnLst>
                                    <p:set>
                                      <p:cBhvr>
                                        <p:cTn id="44" dur="1" fill="hold">
                                          <p:stCondLst>
                                            <p:cond delay="0"/>
                                          </p:stCondLst>
                                        </p:cTn>
                                        <p:tgtEl>
                                          <p:spTgt spid="5">
                                            <p:txEl>
                                              <p:pRg st="4" end="4"/>
                                            </p:txEl>
                                          </p:spTgt>
                                        </p:tgtEl>
                                        <p:attrNameLst>
                                          <p:attrName>style.visibility</p:attrName>
                                        </p:attrNameLst>
                                      </p:cBhvr>
                                      <p:to>
                                        <p:strVal val="visible"/>
                                      </p:to>
                                    </p:set>
                                    <p:anim calcmode="lin" valueType="num">
                                      <p:cBhvr>
                                        <p:cTn id="45"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46"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7" dur="1000"/>
                                        <p:tgtEl>
                                          <p:spTgt spid="5">
                                            <p:txEl>
                                              <p:pRg st="4" end="4"/>
                                            </p:txEl>
                                          </p:spTgt>
                                        </p:tgtEl>
                                      </p:cBhvr>
                                    </p:animEffect>
                                  </p:childTnLst>
                                </p:cTn>
                              </p:par>
                              <p:par>
                                <p:cTn id="48" presetID="29" presetClass="entr" presetSubtype="0" fill="hold" nodeType="withEffect">
                                  <p:stCondLst>
                                    <p:cond delay="0"/>
                                  </p:stCondLst>
                                  <p:childTnLst>
                                    <p:set>
                                      <p:cBhvr>
                                        <p:cTn id="49" dur="1" fill="hold">
                                          <p:stCondLst>
                                            <p:cond delay="0"/>
                                          </p:stCondLst>
                                        </p:cTn>
                                        <p:tgtEl>
                                          <p:spTgt spid="5">
                                            <p:txEl>
                                              <p:pRg st="5" end="5"/>
                                            </p:txEl>
                                          </p:spTgt>
                                        </p:tgtEl>
                                        <p:attrNameLst>
                                          <p:attrName>style.visibility</p:attrName>
                                        </p:attrNameLst>
                                      </p:cBhvr>
                                      <p:to>
                                        <p:strVal val="visible"/>
                                      </p:to>
                                    </p:set>
                                    <p:anim calcmode="lin" valueType="num">
                                      <p:cBhvr>
                                        <p:cTn id="50" dur="1000" fill="hold"/>
                                        <p:tgtEl>
                                          <p:spTgt spid="5">
                                            <p:txEl>
                                              <p:pRg st="5" end="5"/>
                                            </p:txEl>
                                          </p:spTgt>
                                        </p:tgtEl>
                                        <p:attrNameLst>
                                          <p:attrName>ppt_x</p:attrName>
                                        </p:attrNameLst>
                                      </p:cBhvr>
                                      <p:tavLst>
                                        <p:tav tm="0">
                                          <p:val>
                                            <p:strVal val="#ppt_x-.2"/>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2" dur="1000"/>
                                        <p:tgtEl>
                                          <p:spTgt spid="5">
                                            <p:txEl>
                                              <p:pRg st="5" end="5"/>
                                            </p:txEl>
                                          </p:spTgt>
                                        </p:tgtEl>
                                      </p:cBhvr>
                                    </p:animEffect>
                                  </p:childTnLst>
                                </p:cTn>
                              </p:par>
                              <p:par>
                                <p:cTn id="53" presetID="29" presetClass="entr" presetSubtype="0" fill="hold" nodeType="withEffect">
                                  <p:stCondLst>
                                    <p:cond delay="0"/>
                                  </p:stCondLst>
                                  <p:childTnLst>
                                    <p:set>
                                      <p:cBhvr>
                                        <p:cTn id="54" dur="1" fill="hold">
                                          <p:stCondLst>
                                            <p:cond delay="0"/>
                                          </p:stCondLst>
                                        </p:cTn>
                                        <p:tgtEl>
                                          <p:spTgt spid="5">
                                            <p:txEl>
                                              <p:pRg st="6" end="6"/>
                                            </p:txEl>
                                          </p:spTgt>
                                        </p:tgtEl>
                                        <p:attrNameLst>
                                          <p:attrName>style.visibility</p:attrName>
                                        </p:attrNameLst>
                                      </p:cBhvr>
                                      <p:to>
                                        <p:strVal val="visible"/>
                                      </p:to>
                                    </p:set>
                                    <p:anim calcmode="lin" valueType="num">
                                      <p:cBhvr>
                                        <p:cTn id="55" dur="1000" fill="hold"/>
                                        <p:tgtEl>
                                          <p:spTgt spid="5">
                                            <p:txEl>
                                              <p:pRg st="6" end="6"/>
                                            </p:txEl>
                                          </p:spTgt>
                                        </p:tgtEl>
                                        <p:attrNameLst>
                                          <p:attrName>ppt_x</p:attrName>
                                        </p:attrNameLst>
                                      </p:cBhvr>
                                      <p:tavLst>
                                        <p:tav tm="0">
                                          <p:val>
                                            <p:strVal val="#ppt_x-.2"/>
                                          </p:val>
                                        </p:tav>
                                        <p:tav tm="100000">
                                          <p:val>
                                            <p:strVal val="#ppt_x"/>
                                          </p:val>
                                        </p:tav>
                                      </p:tavLst>
                                    </p:anim>
                                    <p:anim calcmode="lin" valueType="num">
                                      <p:cBhvr>
                                        <p:cTn id="56" dur="1000" fill="hold"/>
                                        <p:tgtEl>
                                          <p:spTgt spid="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7" dur="1000"/>
                                        <p:tgtEl>
                                          <p:spTgt spid="5">
                                            <p:txEl>
                                              <p:pRg st="6" end="6"/>
                                            </p:txEl>
                                          </p:spTgt>
                                        </p:tgtEl>
                                      </p:cBhvr>
                                    </p:animEffect>
                                  </p:childTnLst>
                                </p:cTn>
                              </p:par>
                              <p:par>
                                <p:cTn id="58" presetID="29" presetClass="entr" presetSubtype="0" fill="hold" nodeType="withEffect">
                                  <p:stCondLst>
                                    <p:cond delay="0"/>
                                  </p:stCondLst>
                                  <p:childTnLst>
                                    <p:set>
                                      <p:cBhvr>
                                        <p:cTn id="59" dur="1" fill="hold">
                                          <p:stCondLst>
                                            <p:cond delay="0"/>
                                          </p:stCondLst>
                                        </p:cTn>
                                        <p:tgtEl>
                                          <p:spTgt spid="5">
                                            <p:txEl>
                                              <p:pRg st="7" end="7"/>
                                            </p:txEl>
                                          </p:spTgt>
                                        </p:tgtEl>
                                        <p:attrNameLst>
                                          <p:attrName>style.visibility</p:attrName>
                                        </p:attrNameLst>
                                      </p:cBhvr>
                                      <p:to>
                                        <p:strVal val="visible"/>
                                      </p:to>
                                    </p:set>
                                    <p:anim calcmode="lin" valueType="num">
                                      <p:cBhvr>
                                        <p:cTn id="60" dur="1000" fill="hold"/>
                                        <p:tgtEl>
                                          <p:spTgt spid="5">
                                            <p:txEl>
                                              <p:pRg st="7" end="7"/>
                                            </p:txEl>
                                          </p:spTgt>
                                        </p:tgtEl>
                                        <p:attrNameLst>
                                          <p:attrName>ppt_x</p:attrName>
                                        </p:attrNameLst>
                                      </p:cBhvr>
                                      <p:tavLst>
                                        <p:tav tm="0">
                                          <p:val>
                                            <p:strVal val="#ppt_x-.2"/>
                                          </p:val>
                                        </p:tav>
                                        <p:tav tm="100000">
                                          <p:val>
                                            <p:strVal val="#ppt_x"/>
                                          </p:val>
                                        </p:tav>
                                      </p:tavLst>
                                    </p:anim>
                                    <p:anim calcmode="lin" valueType="num">
                                      <p:cBhvr>
                                        <p:cTn id="61" dur="1000" fill="hold"/>
                                        <p:tgtEl>
                                          <p:spTgt spid="5">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62" dur="1000"/>
                                        <p:tgtEl>
                                          <p:spTgt spid="5">
                                            <p:txEl>
                                              <p:pRg st="7" end="7"/>
                                            </p:txEl>
                                          </p:spTgt>
                                        </p:tgtEl>
                                      </p:cBhvr>
                                    </p:animEffect>
                                  </p:childTnLst>
                                </p:cTn>
                              </p:par>
                              <p:par>
                                <p:cTn id="63" presetID="29" presetClass="entr" presetSubtype="0" fill="hold" nodeType="withEffect">
                                  <p:stCondLst>
                                    <p:cond delay="0"/>
                                  </p:stCondLst>
                                  <p:childTnLst>
                                    <p:set>
                                      <p:cBhvr>
                                        <p:cTn id="64" dur="1" fill="hold">
                                          <p:stCondLst>
                                            <p:cond delay="0"/>
                                          </p:stCondLst>
                                        </p:cTn>
                                        <p:tgtEl>
                                          <p:spTgt spid="5">
                                            <p:txEl>
                                              <p:pRg st="8" end="8"/>
                                            </p:txEl>
                                          </p:spTgt>
                                        </p:tgtEl>
                                        <p:attrNameLst>
                                          <p:attrName>style.visibility</p:attrName>
                                        </p:attrNameLst>
                                      </p:cBhvr>
                                      <p:to>
                                        <p:strVal val="visible"/>
                                      </p:to>
                                    </p:set>
                                    <p:anim calcmode="lin" valueType="num">
                                      <p:cBhvr>
                                        <p:cTn id="65" dur="1000" fill="hold"/>
                                        <p:tgtEl>
                                          <p:spTgt spid="5">
                                            <p:txEl>
                                              <p:pRg st="8" end="8"/>
                                            </p:txEl>
                                          </p:spTgt>
                                        </p:tgtEl>
                                        <p:attrNameLst>
                                          <p:attrName>ppt_x</p:attrName>
                                        </p:attrNameLst>
                                      </p:cBhvr>
                                      <p:tavLst>
                                        <p:tav tm="0">
                                          <p:val>
                                            <p:strVal val="#ppt_x-.2"/>
                                          </p:val>
                                        </p:tav>
                                        <p:tav tm="100000">
                                          <p:val>
                                            <p:strVal val="#ppt_x"/>
                                          </p:val>
                                        </p:tav>
                                      </p:tavLst>
                                    </p:anim>
                                    <p:anim calcmode="lin" valueType="num">
                                      <p:cBhvr>
                                        <p:cTn id="66" dur="1000" fill="hold"/>
                                        <p:tgtEl>
                                          <p:spTgt spid="5">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67" dur="1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943600"/>
          </a:xfrm>
        </p:spPr>
        <p:txBody>
          <a:bodyPr>
            <a:noAutofit/>
          </a:bodyPr>
          <a:lstStyle/>
          <a:p>
            <a:r>
              <a:rPr lang="en-US" sz="1400" dirty="0" smtClean="0">
                <a:latin typeface="Centaur" pitchFamily="18" charset="0"/>
              </a:rPr>
              <a:t>From seating plans to Shakespeare, </a:t>
            </a:r>
            <a:r>
              <a:rPr lang="en-US" sz="1400" i="1" dirty="0" smtClean="0">
                <a:latin typeface="Centaur" pitchFamily="18" charset="0"/>
              </a:rPr>
              <a:t>Teaching Outside the Box</a:t>
            </a:r>
            <a:r>
              <a:rPr lang="en-US" sz="1400" dirty="0" smtClean="0">
                <a:latin typeface="Centaur" pitchFamily="18" charset="0"/>
              </a:rPr>
              <a:t> offers practical strategies that will help both new teachers and seasoned veterans create dynamic classroom environments where students enjoy learning and teachers enjoy teaching. This indispensable book is filled with no-nonsense advice, checklists, and handouts as well as A step-by-step plan to make the first week of school a success </a:t>
            </a:r>
          </a:p>
          <a:p>
            <a:pPr>
              <a:buNone/>
            </a:pPr>
            <a:endParaRPr lang="en-US" sz="1400" dirty="0" smtClean="0">
              <a:latin typeface="Centaur" pitchFamily="18" charset="0"/>
            </a:endParaRPr>
          </a:p>
          <a:p>
            <a:r>
              <a:rPr lang="en-US" sz="1400" dirty="0" smtClean="0">
                <a:latin typeface="Centaur" pitchFamily="18" charset="0"/>
              </a:rPr>
              <a:t>Approaches for creating a positive discipline plan </a:t>
            </a:r>
          </a:p>
          <a:p>
            <a:pPr>
              <a:buNone/>
            </a:pPr>
            <a:endParaRPr lang="en-US" sz="1400" dirty="0" smtClean="0">
              <a:latin typeface="Centaur" pitchFamily="18" charset="0"/>
            </a:endParaRPr>
          </a:p>
          <a:p>
            <a:r>
              <a:rPr lang="en-US" sz="1400" dirty="0" smtClean="0">
                <a:latin typeface="Centaur" pitchFamily="18" charset="0"/>
              </a:rPr>
              <a:t>Methods for motivating students, especially reluctant readers </a:t>
            </a:r>
          </a:p>
          <a:p>
            <a:pPr>
              <a:buNone/>
            </a:pPr>
            <a:endParaRPr lang="en-US" sz="1400" dirty="0" smtClean="0">
              <a:latin typeface="Centaur" pitchFamily="18" charset="0"/>
            </a:endParaRPr>
          </a:p>
          <a:p>
            <a:r>
              <a:rPr lang="en-US" sz="1400" dirty="0" smtClean="0">
                <a:latin typeface="Centaur" pitchFamily="18" charset="0"/>
              </a:rPr>
              <a:t>Strategies for successful classroom management </a:t>
            </a:r>
          </a:p>
          <a:p>
            <a:pPr>
              <a:buNone/>
            </a:pPr>
            <a:endParaRPr lang="en-US" sz="1400" dirty="0" smtClean="0">
              <a:latin typeface="Centaur" pitchFamily="18" charset="0"/>
            </a:endParaRPr>
          </a:p>
          <a:p>
            <a:r>
              <a:rPr lang="en-US" sz="1400" dirty="0" smtClean="0">
                <a:latin typeface="Centaur" pitchFamily="18" charset="0"/>
              </a:rPr>
              <a:t>Suggestions for creating and grading student portfolios</a:t>
            </a:r>
          </a:p>
          <a:p>
            <a:pPr>
              <a:buNone/>
            </a:pPr>
            <a:endParaRPr lang="en-US" sz="1400" dirty="0" smtClean="0">
              <a:latin typeface="Centaur" pitchFamily="18" charset="0"/>
            </a:endParaRPr>
          </a:p>
          <a:p>
            <a:r>
              <a:rPr lang="en-US" sz="1400" b="1" dirty="0" smtClean="0">
                <a:latin typeface="Centaur" pitchFamily="18" charset="0"/>
              </a:rPr>
              <a:t>Product Details:</a:t>
            </a:r>
            <a:endParaRPr lang="en-US" sz="1400" b="1" dirty="0">
              <a:latin typeface="Centaur" pitchFamily="18" charset="0"/>
            </a:endParaRPr>
          </a:p>
          <a:p>
            <a:r>
              <a:rPr lang="en-US" sz="1400" b="1" dirty="0" smtClean="0">
                <a:latin typeface="Centaur" pitchFamily="18" charset="0"/>
              </a:rPr>
              <a:t>Paperback:  </a:t>
            </a:r>
            <a:r>
              <a:rPr lang="en-US" sz="1400" dirty="0" smtClean="0">
                <a:latin typeface="Centaur" pitchFamily="18" charset="0"/>
              </a:rPr>
              <a:t>352 pages</a:t>
            </a:r>
          </a:p>
          <a:p>
            <a:r>
              <a:rPr lang="en-US" sz="1400" b="1" dirty="0" smtClean="0">
                <a:latin typeface="Centaur" pitchFamily="18" charset="0"/>
              </a:rPr>
              <a:t>Publisher:  Jossey-Bass (</a:t>
            </a:r>
            <a:r>
              <a:rPr lang="en-US" sz="1400" dirty="0" smtClean="0">
                <a:latin typeface="Centaur" pitchFamily="18" charset="0"/>
              </a:rPr>
              <a:t>August 2005)</a:t>
            </a:r>
          </a:p>
          <a:p>
            <a:r>
              <a:rPr lang="en-US" sz="1400" b="1" dirty="0" smtClean="0">
                <a:latin typeface="Centaur" pitchFamily="18" charset="0"/>
              </a:rPr>
              <a:t>Language:  </a:t>
            </a:r>
            <a:r>
              <a:rPr lang="en-US" sz="1400" dirty="0" smtClean="0">
                <a:latin typeface="Centaur" pitchFamily="18" charset="0"/>
              </a:rPr>
              <a:t>English </a:t>
            </a:r>
          </a:p>
          <a:p>
            <a:r>
              <a:rPr lang="en-US" sz="1400" dirty="0" smtClean="0">
                <a:latin typeface="Centaur" pitchFamily="18" charset="0"/>
              </a:rPr>
              <a:t> </a:t>
            </a:r>
            <a:r>
              <a:rPr lang="en-US" sz="1400" b="1" dirty="0" smtClean="0">
                <a:latin typeface="Centaur" pitchFamily="18" charset="0"/>
              </a:rPr>
              <a:t>ISBN: </a:t>
            </a:r>
            <a:r>
              <a:rPr lang="en-US" sz="1400" dirty="0" smtClean="0">
                <a:latin typeface="Centaur" pitchFamily="18" charset="0"/>
              </a:rPr>
              <a:t>978-0-7879-7471-8</a:t>
            </a:r>
          </a:p>
          <a:p>
            <a:pPr algn="ctr">
              <a:buNone/>
            </a:pPr>
            <a:endParaRPr lang="en-US" sz="1400" dirty="0">
              <a:latin typeface="Centaur" pitchFamily="18" charset="0"/>
            </a:endParaRPr>
          </a:p>
          <a:p>
            <a:pPr algn="ctr">
              <a:buNone/>
            </a:pPr>
            <a:r>
              <a:rPr lang="en-US" sz="1400" dirty="0" smtClean="0">
                <a:latin typeface="Centaur" pitchFamily="18" charset="0"/>
              </a:rPr>
              <a:t>(Information obtained from JosseyBass.com)</a:t>
            </a:r>
          </a:p>
          <a:p>
            <a:pPr>
              <a:buNone/>
            </a:pPr>
            <a:r>
              <a:rPr lang="en-US" sz="1400" dirty="0" smtClean="0"/>
              <a:t/>
            </a:r>
            <a:br>
              <a:rPr lang="en-US" sz="1400" dirty="0" smtClean="0"/>
            </a:br>
            <a:endParaRPr lang="en-US" sz="1400" dirty="0" smtClean="0">
              <a:latin typeface="Centaur" pitchFamily="18" charset="0"/>
            </a:endParaRPr>
          </a:p>
          <a:p>
            <a:endParaRPr lang="en-US" sz="1900" dirty="0"/>
          </a:p>
        </p:txBody>
      </p:sp>
      <p:sp>
        <p:nvSpPr>
          <p:cNvPr id="4" name="Title 1"/>
          <p:cNvSpPr>
            <a:spLocks noGrp="1"/>
          </p:cNvSpPr>
          <p:nvPr>
            <p:ph type="title"/>
          </p:nvPr>
        </p:nvSpPr>
        <p:spPr>
          <a:xfrm>
            <a:off x="533400" y="152400"/>
            <a:ext cx="8229600" cy="868362"/>
          </a:xfrm>
        </p:spPr>
        <p:txBody>
          <a:bodyPr>
            <a:normAutofit/>
          </a:bodyPr>
          <a:lstStyle/>
          <a:p>
            <a:pPr algn="l"/>
            <a:r>
              <a:rPr lang="en-US" sz="3600" b="1" u="sng" dirty="0" smtClean="0">
                <a:latin typeface="Centaur" pitchFamily="18" charset="0"/>
              </a:rPr>
              <a:t>Information About This Book:</a:t>
            </a:r>
            <a:endParaRPr lang="en-US" sz="3600" b="1" u="sng" dirty="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5"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3">
                                            <p:txEl>
                                              <p:pRg st="4" end="4"/>
                                            </p:txEl>
                                          </p:spTgt>
                                        </p:tgtEl>
                                      </p:cBhvr>
                                    </p:animEffect>
                                  </p:childTnLst>
                                </p:cTn>
                              </p:par>
                              <p:par>
                                <p:cTn id="27" presetID="29"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p:cTn id="29"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3">
                                            <p:txEl>
                                              <p:pRg st="6" end="6"/>
                                            </p:txEl>
                                          </p:spTgt>
                                        </p:tgtEl>
                                      </p:cBhvr>
                                    </p:animEffect>
                                  </p:childTnLst>
                                </p:cTn>
                              </p:par>
                              <p:par>
                                <p:cTn id="32" presetID="29"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p:cTn id="34"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35"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3">
                                            <p:txEl>
                                              <p:pRg st="8" end="8"/>
                                            </p:txEl>
                                          </p:spTgt>
                                        </p:tgtEl>
                                      </p:cBhvr>
                                    </p:animEffect>
                                  </p:childTnLst>
                                </p:cTn>
                              </p:par>
                              <p:par>
                                <p:cTn id="37" presetID="29"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 calcmode="lin" valueType="num">
                                      <p:cBhvr>
                                        <p:cTn id="39" dur="10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40" dur="1000" fill="hold"/>
                                        <p:tgtEl>
                                          <p:spTgt spid="3">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3">
                                            <p:txEl>
                                              <p:pRg st="10" end="10"/>
                                            </p:txEl>
                                          </p:spTgt>
                                        </p:tgtEl>
                                      </p:cBhvr>
                                    </p:animEffect>
                                  </p:childTnLst>
                                </p:cTn>
                              </p:par>
                              <p:par>
                                <p:cTn id="42" presetID="29"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 calcmode="lin" valueType="num">
                                      <p:cBhvr>
                                        <p:cTn id="44" dur="10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45" dur="1000" fill="hold"/>
                                        <p:tgtEl>
                                          <p:spTgt spid="3">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46" dur="1000"/>
                                        <p:tgtEl>
                                          <p:spTgt spid="3">
                                            <p:txEl>
                                              <p:pRg st="11" end="11"/>
                                            </p:txEl>
                                          </p:spTgt>
                                        </p:tgtEl>
                                      </p:cBhvr>
                                    </p:animEffect>
                                  </p:childTnLst>
                                </p:cTn>
                              </p:par>
                              <p:par>
                                <p:cTn id="47" presetID="29" presetClass="entr" presetSubtype="0" fill="hold"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p:cTn id="49" dur="1000" fill="hold"/>
                                        <p:tgtEl>
                                          <p:spTgt spid="3">
                                            <p:txEl>
                                              <p:pRg st="12" end="12"/>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12" end="12"/>
                                            </p:txEl>
                                          </p:spTgt>
                                        </p:tgtEl>
                                      </p:cBhvr>
                                    </p:animEffect>
                                  </p:childTnLst>
                                </p:cTn>
                              </p:par>
                              <p:par>
                                <p:cTn id="52" presetID="29" presetClass="entr" presetSubtype="0" fill="hold" nodeType="withEffect">
                                  <p:stCondLst>
                                    <p:cond delay="0"/>
                                  </p:stCondLst>
                                  <p:childTnLst>
                                    <p:set>
                                      <p:cBhvr>
                                        <p:cTn id="53" dur="1" fill="hold">
                                          <p:stCondLst>
                                            <p:cond delay="0"/>
                                          </p:stCondLst>
                                        </p:cTn>
                                        <p:tgtEl>
                                          <p:spTgt spid="3">
                                            <p:txEl>
                                              <p:pRg st="13" end="13"/>
                                            </p:txEl>
                                          </p:spTgt>
                                        </p:tgtEl>
                                        <p:attrNameLst>
                                          <p:attrName>style.visibility</p:attrName>
                                        </p:attrNameLst>
                                      </p:cBhvr>
                                      <p:to>
                                        <p:strVal val="visible"/>
                                      </p:to>
                                    </p:set>
                                    <p:anim calcmode="lin" valueType="num">
                                      <p:cBhvr>
                                        <p:cTn id="54" dur="1000" fill="hold"/>
                                        <p:tgtEl>
                                          <p:spTgt spid="3">
                                            <p:txEl>
                                              <p:pRg st="13" end="13"/>
                                            </p:txEl>
                                          </p:spTgt>
                                        </p:tgtEl>
                                        <p:attrNameLst>
                                          <p:attrName>ppt_x</p:attrName>
                                        </p:attrNameLst>
                                      </p:cBhvr>
                                      <p:tavLst>
                                        <p:tav tm="0">
                                          <p:val>
                                            <p:strVal val="#ppt_x-.2"/>
                                          </p:val>
                                        </p:tav>
                                        <p:tav tm="100000">
                                          <p:val>
                                            <p:strVal val="#ppt_x"/>
                                          </p:val>
                                        </p:tav>
                                      </p:tavLst>
                                    </p:anim>
                                    <p:anim calcmode="lin" valueType="num">
                                      <p:cBhvr>
                                        <p:cTn id="55" dur="1000" fill="hold"/>
                                        <p:tgtEl>
                                          <p:spTgt spid="3">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3">
                                            <p:txEl>
                                              <p:pRg st="13" end="13"/>
                                            </p:txEl>
                                          </p:spTgt>
                                        </p:tgtEl>
                                      </p:cBhvr>
                                    </p:animEffect>
                                  </p:childTnLst>
                                </p:cTn>
                              </p:par>
                              <p:par>
                                <p:cTn id="57" presetID="29" presetClass="entr" presetSubtype="0" fill="hold" nodeType="with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anim calcmode="lin" valueType="num">
                                      <p:cBhvr>
                                        <p:cTn id="59" dur="1000" fill="hold"/>
                                        <p:tgtEl>
                                          <p:spTgt spid="3">
                                            <p:txEl>
                                              <p:pRg st="14" end="14"/>
                                            </p:txEl>
                                          </p:spTgt>
                                        </p:tgtEl>
                                        <p:attrNameLst>
                                          <p:attrName>ppt_x</p:attrName>
                                        </p:attrNameLst>
                                      </p:cBhvr>
                                      <p:tavLst>
                                        <p:tav tm="0">
                                          <p:val>
                                            <p:strVal val="#ppt_x-.2"/>
                                          </p:val>
                                        </p:tav>
                                        <p:tav tm="100000">
                                          <p:val>
                                            <p:strVal val="#ppt_x"/>
                                          </p:val>
                                        </p:tav>
                                      </p:tavLst>
                                    </p:anim>
                                    <p:anim calcmode="lin" valueType="num">
                                      <p:cBhvr>
                                        <p:cTn id="60" dur="1000" fill="hold"/>
                                        <p:tgtEl>
                                          <p:spTgt spid="3">
                                            <p:txEl>
                                              <p:pRg st="14" end="14"/>
                                            </p:txEl>
                                          </p:spTgt>
                                        </p:tgtEl>
                                        <p:attrNameLst>
                                          <p:attrName>ppt_y</p:attrName>
                                        </p:attrNameLst>
                                      </p:cBhvr>
                                      <p:tavLst>
                                        <p:tav tm="0">
                                          <p:val>
                                            <p:strVal val="#ppt_y"/>
                                          </p:val>
                                        </p:tav>
                                        <p:tav tm="100000">
                                          <p:val>
                                            <p:strVal val="#ppt_y"/>
                                          </p:val>
                                        </p:tav>
                                      </p:tavLst>
                                    </p:anim>
                                    <p:animEffect transition="in" filter="wipe(right)" prLst="gradientSize: 0.1">
                                      <p:cBhvr>
                                        <p:cTn id="61" dur="1000"/>
                                        <p:tgtEl>
                                          <p:spTgt spid="3">
                                            <p:txEl>
                                              <p:pRg st="14" end="14"/>
                                            </p:txEl>
                                          </p:spTgt>
                                        </p:tgtEl>
                                      </p:cBhvr>
                                    </p:animEffect>
                                  </p:childTnLst>
                                </p:cTn>
                              </p:par>
                              <p:par>
                                <p:cTn id="62" presetID="29" presetClass="entr" presetSubtype="0" fill="hold" nodeType="withEffect">
                                  <p:stCondLst>
                                    <p:cond delay="0"/>
                                  </p:stCondLst>
                                  <p:childTnLst>
                                    <p:set>
                                      <p:cBhvr>
                                        <p:cTn id="63" dur="1" fill="hold">
                                          <p:stCondLst>
                                            <p:cond delay="0"/>
                                          </p:stCondLst>
                                        </p:cTn>
                                        <p:tgtEl>
                                          <p:spTgt spid="3">
                                            <p:txEl>
                                              <p:pRg st="16" end="16"/>
                                            </p:txEl>
                                          </p:spTgt>
                                        </p:tgtEl>
                                        <p:attrNameLst>
                                          <p:attrName>style.visibility</p:attrName>
                                        </p:attrNameLst>
                                      </p:cBhvr>
                                      <p:to>
                                        <p:strVal val="visible"/>
                                      </p:to>
                                    </p:set>
                                    <p:anim calcmode="lin" valueType="num">
                                      <p:cBhvr>
                                        <p:cTn id="64" dur="1000" fill="hold"/>
                                        <p:tgtEl>
                                          <p:spTgt spid="3">
                                            <p:txEl>
                                              <p:pRg st="16" end="16"/>
                                            </p:txEl>
                                          </p:spTgt>
                                        </p:tgtEl>
                                        <p:attrNameLst>
                                          <p:attrName>ppt_x</p:attrName>
                                        </p:attrNameLst>
                                      </p:cBhvr>
                                      <p:tavLst>
                                        <p:tav tm="0">
                                          <p:val>
                                            <p:strVal val="#ppt_x-.2"/>
                                          </p:val>
                                        </p:tav>
                                        <p:tav tm="100000">
                                          <p:val>
                                            <p:strVal val="#ppt_x"/>
                                          </p:val>
                                        </p:tav>
                                      </p:tavLst>
                                    </p:anim>
                                    <p:anim calcmode="lin" valueType="num">
                                      <p:cBhvr>
                                        <p:cTn id="65" dur="1000" fill="hold"/>
                                        <p:tgtEl>
                                          <p:spTgt spid="3">
                                            <p:txEl>
                                              <p:pRg st="16" end="16"/>
                                            </p:txEl>
                                          </p:spTgt>
                                        </p:tgtEl>
                                        <p:attrNameLst>
                                          <p:attrName>ppt_y</p:attrName>
                                        </p:attrNameLst>
                                      </p:cBhvr>
                                      <p:tavLst>
                                        <p:tav tm="0">
                                          <p:val>
                                            <p:strVal val="#ppt_y"/>
                                          </p:val>
                                        </p:tav>
                                        <p:tav tm="100000">
                                          <p:val>
                                            <p:strVal val="#ppt_y"/>
                                          </p:val>
                                        </p:tav>
                                      </p:tavLst>
                                    </p:anim>
                                    <p:animEffect transition="in" filter="wipe(right)" prLst="gradientSize: 0.1">
                                      <p:cBhvr>
                                        <p:cTn id="66" dur="10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sz="4000" b="1" u="sng" dirty="0" smtClean="0">
                <a:latin typeface="Centaur" pitchFamily="18" charset="0"/>
              </a:rPr>
              <a:t>National Education Association</a:t>
            </a:r>
            <a:endParaRPr lang="en-US" sz="4000" b="1" u="sng" dirty="0">
              <a:latin typeface="Centaur" pitchFamily="18" charset="0"/>
            </a:endParaRPr>
          </a:p>
        </p:txBody>
      </p:sp>
      <p:sp>
        <p:nvSpPr>
          <p:cNvPr id="5" name="Content Placeholder 4"/>
          <p:cNvSpPr>
            <a:spLocks noGrp="1"/>
          </p:cNvSpPr>
          <p:nvPr>
            <p:ph sz="half" idx="2"/>
          </p:nvPr>
        </p:nvSpPr>
        <p:spPr>
          <a:xfrm>
            <a:off x="457200" y="1905000"/>
            <a:ext cx="4040188" cy="4724400"/>
          </a:xfrm>
        </p:spPr>
        <p:txBody>
          <a:bodyPr>
            <a:normAutofit fontScale="92500" lnSpcReduction="10000"/>
          </a:bodyPr>
          <a:lstStyle/>
          <a:p>
            <a:r>
              <a:rPr lang="en-US" b="1" dirty="0" smtClean="0">
                <a:latin typeface="Centaur" pitchFamily="18" charset="0"/>
              </a:rPr>
              <a:t>Lesson Plans:  </a:t>
            </a:r>
            <a:r>
              <a:rPr lang="en-US" dirty="0" smtClean="0">
                <a:latin typeface="Centaur" pitchFamily="18" charset="0"/>
              </a:rPr>
              <a:t>350+ free interdisciplinary lesson plans for all grade levels and subjects.</a:t>
            </a:r>
          </a:p>
          <a:p>
            <a:endParaRPr lang="en-US" dirty="0" smtClean="0">
              <a:latin typeface="Centaur" pitchFamily="18" charset="0"/>
            </a:endParaRPr>
          </a:p>
          <a:p>
            <a:r>
              <a:rPr lang="en-US" b="1" dirty="0" smtClean="0">
                <a:latin typeface="Centaur" pitchFamily="18" charset="0"/>
              </a:rPr>
              <a:t>Works4Me:  </a:t>
            </a:r>
            <a:r>
              <a:rPr lang="en-US" dirty="0" smtClean="0">
                <a:latin typeface="Centaur" pitchFamily="18" charset="0"/>
              </a:rPr>
              <a:t>1,500+ practical classroom tips written by teachers, for teachers.</a:t>
            </a:r>
          </a:p>
          <a:p>
            <a:pPr lvl="1">
              <a:buNone/>
            </a:pPr>
            <a:endParaRPr lang="en-US" sz="2400" dirty="0" smtClean="0">
              <a:latin typeface="Centaur" pitchFamily="18" charset="0"/>
            </a:endParaRPr>
          </a:p>
          <a:p>
            <a:r>
              <a:rPr lang="en-US" b="1" dirty="0" smtClean="0">
                <a:latin typeface="Centaur" pitchFamily="18" charset="0"/>
              </a:rPr>
              <a:t>Promising Practices:  </a:t>
            </a:r>
            <a:r>
              <a:rPr lang="en-US" dirty="0" smtClean="0">
                <a:latin typeface="Centaur" pitchFamily="18" charset="0"/>
              </a:rPr>
              <a:t>Effective methods, techniques, and activities for educators.</a:t>
            </a:r>
          </a:p>
          <a:p>
            <a:pPr lvl="1">
              <a:buNone/>
            </a:pPr>
            <a:endParaRPr lang="en-US" dirty="0" smtClean="0"/>
          </a:p>
          <a:p>
            <a:pPr lvl="1"/>
            <a:endParaRPr lang="en-US" dirty="0"/>
          </a:p>
        </p:txBody>
      </p:sp>
      <p:sp>
        <p:nvSpPr>
          <p:cNvPr id="8" name="Content Placeholder 7"/>
          <p:cNvSpPr>
            <a:spLocks noGrp="1"/>
          </p:cNvSpPr>
          <p:nvPr>
            <p:ph sz="quarter" idx="4"/>
          </p:nvPr>
        </p:nvSpPr>
        <p:spPr>
          <a:xfrm>
            <a:off x="4648200" y="1981200"/>
            <a:ext cx="4041775" cy="4876800"/>
          </a:xfrm>
        </p:spPr>
        <p:txBody>
          <a:bodyPr>
            <a:normAutofit fontScale="77500" lnSpcReduction="20000"/>
          </a:bodyPr>
          <a:lstStyle/>
          <a:p>
            <a:r>
              <a:rPr lang="en-US" sz="2600" b="1" dirty="0" smtClean="0">
                <a:latin typeface="Centaur" pitchFamily="18" charset="0"/>
              </a:rPr>
              <a:t>Tools on the web or in print:  Web </a:t>
            </a:r>
            <a:r>
              <a:rPr lang="en-US" sz="2600" dirty="0" smtClean="0">
                <a:latin typeface="Centaur" pitchFamily="18" charset="0"/>
              </a:rPr>
              <a:t>sites, books, &amp; other print resources that NEA recommends to members.</a:t>
            </a:r>
          </a:p>
          <a:p>
            <a:pPr>
              <a:buNone/>
            </a:pPr>
            <a:endParaRPr lang="en-US" sz="2600" dirty="0" smtClean="0">
              <a:latin typeface="Centaur" pitchFamily="18" charset="0"/>
            </a:endParaRPr>
          </a:p>
          <a:p>
            <a:r>
              <a:rPr lang="en-US" sz="2600" b="1" dirty="0" smtClean="0">
                <a:latin typeface="Centaur" pitchFamily="18" charset="0"/>
              </a:rPr>
              <a:t>Share &amp; Discuss:  </a:t>
            </a:r>
            <a:r>
              <a:rPr lang="en-US" sz="2600" dirty="0" smtClean="0">
                <a:latin typeface="Centaur" pitchFamily="18" charset="0"/>
              </a:rPr>
              <a:t>Discuss education issues and exchange classroom ideas on our public message board.</a:t>
            </a:r>
          </a:p>
          <a:p>
            <a:endParaRPr lang="en-US" sz="2600" dirty="0" smtClean="0">
              <a:latin typeface="Centaur" pitchFamily="18" charset="0"/>
            </a:endParaRPr>
          </a:p>
          <a:p>
            <a:r>
              <a:rPr lang="en-US" sz="2600" b="1" dirty="0" smtClean="0">
                <a:latin typeface="Centaur" pitchFamily="18" charset="0"/>
              </a:rPr>
              <a:t>Classroom Management:  </a:t>
            </a:r>
            <a:r>
              <a:rPr lang="en-US" sz="2600" dirty="0" smtClean="0">
                <a:latin typeface="Centaur" pitchFamily="18" charset="0"/>
              </a:rPr>
              <a:t>Practices and procedures that allow teachers to teach and students to learn.</a:t>
            </a:r>
          </a:p>
          <a:p>
            <a:endParaRPr lang="en-US" dirty="0" smtClean="0"/>
          </a:p>
        </p:txBody>
      </p:sp>
      <p:sp>
        <p:nvSpPr>
          <p:cNvPr id="9" name="Rectangle 8"/>
          <p:cNvSpPr/>
          <p:nvPr/>
        </p:nvSpPr>
        <p:spPr>
          <a:xfrm>
            <a:off x="685800" y="838200"/>
            <a:ext cx="7696200" cy="830997"/>
          </a:xfrm>
          <a:prstGeom prst="rect">
            <a:avLst/>
          </a:prstGeom>
        </p:spPr>
        <p:txBody>
          <a:bodyPr wrap="square">
            <a:spAutoFit/>
          </a:bodyPr>
          <a:lstStyle/>
          <a:p>
            <a:pPr algn="ctr"/>
            <a:r>
              <a:rPr lang="en-US" sz="2400" b="1" dirty="0" smtClean="0">
                <a:latin typeface="Centaur" pitchFamily="18" charset="0"/>
              </a:rPr>
              <a:t>Tools and ideas section provides resources for educators in the following areas: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p:cTn id="18"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26"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p:cTn id="32"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33"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5">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anim calcmode="lin" valueType="num">
                                      <p:cBhvr>
                                        <p:cTn id="39"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40"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8">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9" presetClass="entr" presetSubtype="0" fill="hold" nodeType="clickEffect">
                                  <p:stCondLst>
                                    <p:cond delay="0"/>
                                  </p:stCondLst>
                                  <p:childTnLst>
                                    <p:set>
                                      <p:cBhvr>
                                        <p:cTn id="45" dur="1" fill="hold">
                                          <p:stCondLst>
                                            <p:cond delay="0"/>
                                          </p:stCondLst>
                                        </p:cTn>
                                        <p:tgtEl>
                                          <p:spTgt spid="8">
                                            <p:txEl>
                                              <p:pRg st="2" end="2"/>
                                            </p:txEl>
                                          </p:spTgt>
                                        </p:tgtEl>
                                        <p:attrNameLst>
                                          <p:attrName>style.visibility</p:attrName>
                                        </p:attrNameLst>
                                      </p:cBhvr>
                                      <p:to>
                                        <p:strVal val="visible"/>
                                      </p:to>
                                    </p:set>
                                    <p:anim calcmode="lin" valueType="num">
                                      <p:cBhvr>
                                        <p:cTn id="46" dur="1000" fill="hold"/>
                                        <p:tgtEl>
                                          <p:spTgt spid="8">
                                            <p:txEl>
                                              <p:pRg st="2" end="2"/>
                                            </p:txEl>
                                          </p:spTgt>
                                        </p:tgtEl>
                                        <p:attrNameLst>
                                          <p:attrName>ppt_x</p:attrName>
                                        </p:attrNameLst>
                                      </p:cBhvr>
                                      <p:tavLst>
                                        <p:tav tm="0">
                                          <p:val>
                                            <p:strVal val="#ppt_x-.2"/>
                                          </p:val>
                                        </p:tav>
                                        <p:tav tm="100000">
                                          <p:val>
                                            <p:strVal val="#ppt_x"/>
                                          </p:val>
                                        </p:tav>
                                      </p:tavLst>
                                    </p:anim>
                                    <p:anim calcmode="lin" valueType="num">
                                      <p:cBhvr>
                                        <p:cTn id="47" dur="1000" fill="hold"/>
                                        <p:tgtEl>
                                          <p:spTgt spid="8">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8" dur="1000"/>
                                        <p:tgtEl>
                                          <p:spTgt spid="8">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9" presetClass="entr" presetSubtype="0" fill="hold" nodeType="clickEffect">
                                  <p:stCondLst>
                                    <p:cond delay="0"/>
                                  </p:stCondLst>
                                  <p:childTnLst>
                                    <p:set>
                                      <p:cBhvr>
                                        <p:cTn id="52" dur="1" fill="hold">
                                          <p:stCondLst>
                                            <p:cond delay="0"/>
                                          </p:stCondLst>
                                        </p:cTn>
                                        <p:tgtEl>
                                          <p:spTgt spid="8">
                                            <p:txEl>
                                              <p:pRg st="4" end="4"/>
                                            </p:txEl>
                                          </p:spTgt>
                                        </p:tgtEl>
                                        <p:attrNameLst>
                                          <p:attrName>style.visibility</p:attrName>
                                        </p:attrNameLst>
                                      </p:cBhvr>
                                      <p:to>
                                        <p:strVal val="visible"/>
                                      </p:to>
                                    </p:set>
                                    <p:anim calcmode="lin" valueType="num">
                                      <p:cBhvr>
                                        <p:cTn id="53" dur="1000" fill="hold"/>
                                        <p:tgtEl>
                                          <p:spTgt spid="8">
                                            <p:txEl>
                                              <p:pRg st="4" end="4"/>
                                            </p:txEl>
                                          </p:spTgt>
                                        </p:tgtEl>
                                        <p:attrNameLst>
                                          <p:attrName>ppt_x</p:attrName>
                                        </p:attrNameLst>
                                      </p:cBhvr>
                                      <p:tavLst>
                                        <p:tav tm="0">
                                          <p:val>
                                            <p:strVal val="#ppt_x-.2"/>
                                          </p:val>
                                        </p:tav>
                                        <p:tav tm="100000">
                                          <p:val>
                                            <p:strVal val="#ppt_x"/>
                                          </p:val>
                                        </p:tav>
                                      </p:tavLst>
                                    </p:anim>
                                    <p:anim calcmode="lin" valueType="num">
                                      <p:cBhvr>
                                        <p:cTn id="54" dur="1000" fill="hold"/>
                                        <p:tgtEl>
                                          <p:spTgt spid="8">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0" y="914400"/>
            <a:ext cx="9144000" cy="533400"/>
          </a:xfrm>
        </p:spPr>
        <p:txBody>
          <a:bodyPr>
            <a:noAutofit/>
          </a:bodyPr>
          <a:lstStyle/>
          <a:p>
            <a:r>
              <a:rPr lang="en-US" sz="2800" b="1" dirty="0" smtClean="0">
                <a:solidFill>
                  <a:schemeClr val="accent2"/>
                </a:solidFill>
                <a:latin typeface="Harrington" pitchFamily="82" charset="0"/>
              </a:rPr>
              <a:t>http://</a:t>
            </a:r>
            <a:r>
              <a:rPr lang="en-US" sz="2800" b="1" dirty="0" smtClean="0">
                <a:solidFill>
                  <a:schemeClr val="accent2"/>
                </a:solidFill>
                <a:latin typeface="Harrington" pitchFamily="82" charset="0"/>
                <a:hlinkClick r:id="rId2"/>
              </a:rPr>
              <a:t>www.nea.org/home/ToolsAndIdeas.html</a:t>
            </a:r>
            <a:endParaRPr lang="en-US" sz="2800" b="1" dirty="0">
              <a:solidFill>
                <a:schemeClr val="accent2"/>
              </a:solidFill>
              <a:latin typeface="Harrington" pitchFamily="82" charset="0"/>
            </a:endParaRPr>
          </a:p>
        </p:txBody>
      </p:sp>
      <p:sp>
        <p:nvSpPr>
          <p:cNvPr id="12" name="TextBox 11"/>
          <p:cNvSpPr txBox="1"/>
          <p:nvPr/>
        </p:nvSpPr>
        <p:spPr>
          <a:xfrm>
            <a:off x="0" y="228600"/>
            <a:ext cx="9144000" cy="553998"/>
          </a:xfrm>
          <a:prstGeom prst="rect">
            <a:avLst/>
          </a:prstGeom>
          <a:noFill/>
        </p:spPr>
        <p:txBody>
          <a:bodyPr wrap="square" rtlCol="0">
            <a:spAutoFit/>
          </a:bodyPr>
          <a:lstStyle/>
          <a:p>
            <a:pPr algn="ctr"/>
            <a:r>
              <a:rPr lang="en-US" sz="3000" b="1" u="sng" dirty="0" smtClean="0">
                <a:latin typeface="Centaur" pitchFamily="18" charset="0"/>
              </a:rPr>
              <a:t>Website for the National Education Association</a:t>
            </a:r>
            <a:endParaRPr lang="en-US" sz="3000" b="1" u="sng" dirty="0">
              <a:latin typeface="Centaur" pitchFamily="18" charset="0"/>
            </a:endParaRPr>
          </a:p>
        </p:txBody>
      </p:sp>
      <p:sp>
        <p:nvSpPr>
          <p:cNvPr id="14" name="Rectangle 13"/>
          <p:cNvSpPr/>
          <p:nvPr/>
        </p:nvSpPr>
        <p:spPr>
          <a:xfrm>
            <a:off x="2286000" y="1524000"/>
            <a:ext cx="4495800" cy="5181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78" name="Picture 2" descr="classroom management cartoons, classroom management cartoon, classroom management picture, classroom management pictures, classroom management image, classroom management images, classroom management illustration, classroom management illustrations "/>
          <p:cNvPicPr>
            <a:picLocks noChangeAspect="1" noChangeArrowheads="1"/>
          </p:cNvPicPr>
          <p:nvPr/>
        </p:nvPicPr>
        <p:blipFill>
          <a:blip r:embed="rId3" cstate="print"/>
          <a:srcRect/>
          <a:stretch>
            <a:fillRect/>
          </a:stretch>
        </p:blipFill>
        <p:spPr bwMode="auto">
          <a:xfrm>
            <a:off x="2461444" y="1676400"/>
            <a:ext cx="4167956" cy="49104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ppt_w+.3"/>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wipe(down)">
                                      <p:cBhvr>
                                        <p:cTn id="14" dur="290">
                                          <p:stCondLst>
                                            <p:cond delay="0"/>
                                          </p:stCondLst>
                                        </p:cTn>
                                        <p:tgtEl>
                                          <p:spTgt spid="9">
                                            <p:txEl>
                                              <p:pRg st="0" end="0"/>
                                            </p:txEl>
                                          </p:spTgt>
                                        </p:tgtEl>
                                      </p:cBhvr>
                                    </p:animEffect>
                                    <p:anim calcmode="lin" valueType="num">
                                      <p:cBhvr>
                                        <p:cTn id="15" dur="911" tmFilter="0,0; 0.14,0.36; 0.43,0.73; 0.71,0.91; 1.0,1.0">
                                          <p:stCondLst>
                                            <p:cond delay="0"/>
                                          </p:stCondLst>
                                        </p:cTn>
                                        <p:tgtEl>
                                          <p:spTgt spid="9">
                                            <p:txEl>
                                              <p:pRg st="0" end="0"/>
                                            </p:txEl>
                                          </p:spTgt>
                                        </p:tgtEl>
                                        <p:attrNameLst>
                                          <p:attrName>ppt_x</p:attrName>
                                        </p:attrNameLst>
                                      </p:cBhvr>
                                      <p:tavLst>
                                        <p:tav tm="0">
                                          <p:val>
                                            <p:strVal val="#ppt_x-0.25"/>
                                          </p:val>
                                        </p:tav>
                                        <p:tav tm="100000">
                                          <p:val>
                                            <p:strVal val="#ppt_x"/>
                                          </p:val>
                                        </p:tav>
                                      </p:tavLst>
                                    </p:anim>
                                    <p:anim calcmode="lin" valueType="num">
                                      <p:cBhvr>
                                        <p:cTn id="16" dur="332" tmFilter="0.0,0.0; 0.25,0.07; 0.50,0.2; 0.75,0.467; 1.0,1.0">
                                          <p:stCondLst>
                                            <p:cond delay="0"/>
                                          </p:stCondLst>
                                        </p:cTn>
                                        <p:tgtEl>
                                          <p:spTgt spid="9">
                                            <p:txEl>
                                              <p:pRg st="0" end="0"/>
                                            </p:txEl>
                                          </p:spTgt>
                                        </p:tgtEl>
                                        <p:attrNameLst>
                                          <p:attrName>ppt_y</p:attrName>
                                        </p:attrNameLst>
                                      </p:cBhvr>
                                      <p:tavLst>
                                        <p:tav tm="0" fmla="#ppt_y-sin(pi*$)/3">
                                          <p:val>
                                            <p:fltVal val="0.5"/>
                                          </p:val>
                                        </p:tav>
                                        <p:tav tm="100000">
                                          <p:val>
                                            <p:fltVal val="1"/>
                                          </p:val>
                                        </p:tav>
                                      </p:tavLst>
                                    </p:anim>
                                    <p:anim calcmode="lin" valueType="num">
                                      <p:cBhvr>
                                        <p:cTn id="17" dur="332" tmFilter="0, 0; 0.125,0.2665; 0.25,0.4; 0.375,0.465; 0.5,0.5;  0.625,0.535; 0.75,0.6; 0.875,0.7335; 1,1">
                                          <p:stCondLst>
                                            <p:cond delay="332"/>
                                          </p:stCondLst>
                                        </p:cTn>
                                        <p:tgtEl>
                                          <p:spTgt spid="9">
                                            <p:txEl>
                                              <p:pRg st="0" end="0"/>
                                            </p:txEl>
                                          </p:spTgt>
                                        </p:tgtEl>
                                        <p:attrNameLst>
                                          <p:attrName>ppt_y</p:attrName>
                                        </p:attrNameLst>
                                      </p:cBhvr>
                                      <p:tavLst>
                                        <p:tav tm="0" fmla="#ppt_y-sin(pi*$)/9">
                                          <p:val>
                                            <p:fltVal val="0"/>
                                          </p:val>
                                        </p:tav>
                                        <p:tav tm="100000">
                                          <p:val>
                                            <p:fltVal val="1"/>
                                          </p:val>
                                        </p:tav>
                                      </p:tavLst>
                                    </p:anim>
                                    <p:anim calcmode="lin" valueType="num">
                                      <p:cBhvr>
                                        <p:cTn id="18" dur="166" tmFilter="0, 0; 0.125,0.2665; 0.25,0.4; 0.375,0.465; 0.5,0.5;  0.625,0.535; 0.75,0.6; 0.875,0.7335; 1,1">
                                          <p:stCondLst>
                                            <p:cond delay="662"/>
                                          </p:stCondLst>
                                        </p:cTn>
                                        <p:tgtEl>
                                          <p:spTgt spid="9">
                                            <p:txEl>
                                              <p:pRg st="0" end="0"/>
                                            </p:txEl>
                                          </p:spTgt>
                                        </p:tgtEl>
                                        <p:attrNameLst>
                                          <p:attrName>ppt_y</p:attrName>
                                        </p:attrNameLst>
                                      </p:cBhvr>
                                      <p:tavLst>
                                        <p:tav tm="0" fmla="#ppt_y-sin(pi*$)/27">
                                          <p:val>
                                            <p:fltVal val="0"/>
                                          </p:val>
                                        </p:tav>
                                        <p:tav tm="100000">
                                          <p:val>
                                            <p:fltVal val="1"/>
                                          </p:val>
                                        </p:tav>
                                      </p:tavLst>
                                    </p:anim>
                                    <p:anim calcmode="lin" valueType="num">
                                      <p:cBhvr>
                                        <p:cTn id="19" dur="82" tmFilter="0, 0; 0.125,0.2665; 0.25,0.4; 0.375,0.465; 0.5,0.5;  0.625,0.535; 0.75,0.6; 0.875,0.7335; 1,1">
                                          <p:stCondLst>
                                            <p:cond delay="828"/>
                                          </p:stCondLst>
                                        </p:cTn>
                                        <p:tgtEl>
                                          <p:spTgt spid="9">
                                            <p:txEl>
                                              <p:pRg st="0" end="0"/>
                                            </p:txEl>
                                          </p:spTgt>
                                        </p:tgtEl>
                                        <p:attrNameLst>
                                          <p:attrName>ppt_y</p:attrName>
                                        </p:attrNameLst>
                                      </p:cBhvr>
                                      <p:tavLst>
                                        <p:tav tm="0" fmla="#ppt_y-sin(pi*$)/81">
                                          <p:val>
                                            <p:fltVal val="0"/>
                                          </p:val>
                                        </p:tav>
                                        <p:tav tm="100000">
                                          <p:val>
                                            <p:fltVal val="1"/>
                                          </p:val>
                                        </p:tav>
                                      </p:tavLst>
                                    </p:anim>
                                    <p:animScale>
                                      <p:cBhvr>
                                        <p:cTn id="20" dur="13">
                                          <p:stCondLst>
                                            <p:cond delay="325"/>
                                          </p:stCondLst>
                                        </p:cTn>
                                        <p:tgtEl>
                                          <p:spTgt spid="9">
                                            <p:txEl>
                                              <p:pRg st="0" end="0"/>
                                            </p:txEl>
                                          </p:spTgt>
                                        </p:tgtEl>
                                      </p:cBhvr>
                                      <p:to x="100000" y="60000"/>
                                    </p:animScale>
                                    <p:animScale>
                                      <p:cBhvr>
                                        <p:cTn id="21" dur="83" decel="50000">
                                          <p:stCondLst>
                                            <p:cond delay="338"/>
                                          </p:stCondLst>
                                        </p:cTn>
                                        <p:tgtEl>
                                          <p:spTgt spid="9">
                                            <p:txEl>
                                              <p:pRg st="0" end="0"/>
                                            </p:txEl>
                                          </p:spTgt>
                                        </p:tgtEl>
                                      </p:cBhvr>
                                      <p:to x="100000" y="100000"/>
                                    </p:animScale>
                                    <p:animScale>
                                      <p:cBhvr>
                                        <p:cTn id="22" dur="13">
                                          <p:stCondLst>
                                            <p:cond delay="656"/>
                                          </p:stCondLst>
                                        </p:cTn>
                                        <p:tgtEl>
                                          <p:spTgt spid="9">
                                            <p:txEl>
                                              <p:pRg st="0" end="0"/>
                                            </p:txEl>
                                          </p:spTgt>
                                        </p:tgtEl>
                                      </p:cBhvr>
                                      <p:to x="100000" y="80000"/>
                                    </p:animScale>
                                    <p:animScale>
                                      <p:cBhvr>
                                        <p:cTn id="23" dur="83" decel="50000">
                                          <p:stCondLst>
                                            <p:cond delay="669"/>
                                          </p:stCondLst>
                                        </p:cTn>
                                        <p:tgtEl>
                                          <p:spTgt spid="9">
                                            <p:txEl>
                                              <p:pRg st="0" end="0"/>
                                            </p:txEl>
                                          </p:spTgt>
                                        </p:tgtEl>
                                      </p:cBhvr>
                                      <p:to x="100000" y="100000"/>
                                    </p:animScale>
                                    <p:animScale>
                                      <p:cBhvr>
                                        <p:cTn id="24" dur="13">
                                          <p:stCondLst>
                                            <p:cond delay="821"/>
                                          </p:stCondLst>
                                        </p:cTn>
                                        <p:tgtEl>
                                          <p:spTgt spid="9">
                                            <p:txEl>
                                              <p:pRg st="0" end="0"/>
                                            </p:txEl>
                                          </p:spTgt>
                                        </p:tgtEl>
                                      </p:cBhvr>
                                      <p:to x="100000" y="90000"/>
                                    </p:animScale>
                                    <p:animScale>
                                      <p:cBhvr>
                                        <p:cTn id="25" dur="83" decel="50000">
                                          <p:stCondLst>
                                            <p:cond delay="834"/>
                                          </p:stCondLst>
                                        </p:cTn>
                                        <p:tgtEl>
                                          <p:spTgt spid="9">
                                            <p:txEl>
                                              <p:pRg st="0" end="0"/>
                                            </p:txEl>
                                          </p:spTgt>
                                        </p:tgtEl>
                                      </p:cBhvr>
                                      <p:to x="100000" y="100000"/>
                                    </p:animScale>
                                    <p:animScale>
                                      <p:cBhvr>
                                        <p:cTn id="26" dur="13">
                                          <p:stCondLst>
                                            <p:cond delay="904"/>
                                          </p:stCondLst>
                                        </p:cTn>
                                        <p:tgtEl>
                                          <p:spTgt spid="9">
                                            <p:txEl>
                                              <p:pRg st="0" end="0"/>
                                            </p:txEl>
                                          </p:spTgt>
                                        </p:tgtEl>
                                      </p:cBhvr>
                                      <p:to x="100000" y="95000"/>
                                    </p:animScale>
                                    <p:animScale>
                                      <p:cBhvr>
                                        <p:cTn id="27" dur="83" decel="50000">
                                          <p:stCondLst>
                                            <p:cond delay="917"/>
                                          </p:stCondLst>
                                        </p:cTn>
                                        <p:tgtEl>
                                          <p:spTgt spid="9">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Scale>
                                      <p:cBhvr>
                                        <p:cTn id="3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4"/>
                                        </p:tgtEl>
                                        <p:attrNameLst>
                                          <p:attrName>ppt_x</p:attrName>
                                          <p:attrName>ppt_y</p:attrName>
                                        </p:attrNameLst>
                                      </p:cBhvr>
                                    </p:animMotion>
                                    <p:animEffect transition="in" filter="fade">
                                      <p:cBhvr>
                                        <p:cTn id="34" dur="10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50" presetClass="entr" presetSubtype="0" decel="100000" fill="hold" nodeType="clickEffect">
                                  <p:stCondLst>
                                    <p:cond delay="0"/>
                                  </p:stCondLst>
                                  <p:childTnLst>
                                    <p:set>
                                      <p:cBhvr>
                                        <p:cTn id="38" dur="1" fill="hold">
                                          <p:stCondLst>
                                            <p:cond delay="0"/>
                                          </p:stCondLst>
                                        </p:cTn>
                                        <p:tgtEl>
                                          <p:spTgt spid="24578"/>
                                        </p:tgtEl>
                                        <p:attrNameLst>
                                          <p:attrName>style.visibility</p:attrName>
                                        </p:attrNameLst>
                                      </p:cBhvr>
                                      <p:to>
                                        <p:strVal val="visible"/>
                                      </p:to>
                                    </p:set>
                                    <p:anim calcmode="lin" valueType="num">
                                      <p:cBhvr>
                                        <p:cTn id="39" dur="1000" fill="hold"/>
                                        <p:tgtEl>
                                          <p:spTgt spid="24578"/>
                                        </p:tgtEl>
                                        <p:attrNameLst>
                                          <p:attrName>ppt_w</p:attrName>
                                        </p:attrNameLst>
                                      </p:cBhvr>
                                      <p:tavLst>
                                        <p:tav tm="0">
                                          <p:val>
                                            <p:strVal val="#ppt_w+.3"/>
                                          </p:val>
                                        </p:tav>
                                        <p:tav tm="100000">
                                          <p:val>
                                            <p:strVal val="#ppt_w"/>
                                          </p:val>
                                        </p:tav>
                                      </p:tavLst>
                                    </p:anim>
                                    <p:anim calcmode="lin" valueType="num">
                                      <p:cBhvr>
                                        <p:cTn id="40" dur="1000" fill="hold"/>
                                        <p:tgtEl>
                                          <p:spTgt spid="24578"/>
                                        </p:tgtEl>
                                        <p:attrNameLst>
                                          <p:attrName>ppt_h</p:attrName>
                                        </p:attrNameLst>
                                      </p:cBhvr>
                                      <p:tavLst>
                                        <p:tav tm="0">
                                          <p:val>
                                            <p:strVal val="#ppt_h"/>
                                          </p:val>
                                        </p:tav>
                                        <p:tav tm="100000">
                                          <p:val>
                                            <p:strVal val="#ppt_h"/>
                                          </p:val>
                                        </p:tav>
                                      </p:tavLst>
                                    </p:anim>
                                    <p:animEffect transition="in" filter="fade">
                                      <p:cBhvr>
                                        <p:cTn id="41" dur="1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2" grpId="0"/>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normAutofit/>
          </a:bodyPr>
          <a:lstStyle/>
          <a:p>
            <a:r>
              <a:rPr lang="en-US" sz="4000" b="1" u="sng" dirty="0" smtClean="0">
                <a:latin typeface="Centaur" pitchFamily="18" charset="0"/>
              </a:rPr>
              <a:t>Education World</a:t>
            </a:r>
            <a:endParaRPr lang="en-US" sz="4000" b="1" u="sng" dirty="0">
              <a:latin typeface="Centaur" pitchFamily="18" charset="0"/>
            </a:endParaRPr>
          </a:p>
        </p:txBody>
      </p:sp>
      <p:sp>
        <p:nvSpPr>
          <p:cNvPr id="8" name="Content Placeholder 7"/>
          <p:cNvSpPr>
            <a:spLocks noGrp="1"/>
          </p:cNvSpPr>
          <p:nvPr>
            <p:ph idx="1"/>
          </p:nvPr>
        </p:nvSpPr>
        <p:spPr>
          <a:xfrm>
            <a:off x="457200" y="2133600"/>
            <a:ext cx="8229600" cy="4525963"/>
          </a:xfrm>
        </p:spPr>
        <p:txBody>
          <a:bodyPr>
            <a:noAutofit/>
          </a:bodyPr>
          <a:lstStyle/>
          <a:p>
            <a:pPr algn="ctr"/>
            <a:r>
              <a:rPr lang="en-US" sz="2400" b="1" dirty="0" smtClean="0">
                <a:latin typeface="Centaur" pitchFamily="18" charset="0"/>
              </a:rPr>
              <a:t>Provides ample inspiration for creative lesson planning.</a:t>
            </a:r>
          </a:p>
          <a:p>
            <a:pPr algn="ctr"/>
            <a:endParaRPr lang="en-US" sz="2400" b="1" dirty="0">
              <a:latin typeface="Centaur" pitchFamily="18" charset="0"/>
            </a:endParaRPr>
          </a:p>
          <a:p>
            <a:pPr algn="ctr"/>
            <a:r>
              <a:rPr lang="en-US" sz="2400" b="1" dirty="0" smtClean="0">
                <a:latin typeface="Centaur" pitchFamily="18" charset="0"/>
              </a:rPr>
              <a:t>Teacher templates for setting goals, letters, assessments, back to school ideas, ice breakers, organizers, and parent/teacher communication.</a:t>
            </a:r>
          </a:p>
          <a:p>
            <a:pPr algn="ctr"/>
            <a:endParaRPr lang="en-US" sz="2400" b="1" dirty="0">
              <a:latin typeface="Centaur" pitchFamily="18" charset="0"/>
            </a:endParaRPr>
          </a:p>
          <a:p>
            <a:pPr algn="ctr"/>
            <a:r>
              <a:rPr lang="en-US" sz="2400" b="1" dirty="0" smtClean="0">
                <a:latin typeface="Centaur" pitchFamily="18" charset="0"/>
              </a:rPr>
              <a:t>Classroom management ideas through interactive activities</a:t>
            </a:r>
            <a:r>
              <a:rPr lang="en-US" sz="3000" dirty="0" smtClean="0">
                <a:latin typeface="Centaur" pitchFamily="18" charset="0"/>
              </a:rPr>
              <a:t>.</a:t>
            </a:r>
            <a:endParaRPr lang="en-US" sz="3000" dirty="0">
              <a:latin typeface="Centaur" pitchFamily="18" charset="0"/>
            </a:endParaRPr>
          </a:p>
        </p:txBody>
      </p:sp>
      <p:sp>
        <p:nvSpPr>
          <p:cNvPr id="11" name="TextBox 10"/>
          <p:cNvSpPr txBox="1"/>
          <p:nvPr/>
        </p:nvSpPr>
        <p:spPr>
          <a:xfrm>
            <a:off x="2362200" y="1066800"/>
            <a:ext cx="4419600" cy="461665"/>
          </a:xfrm>
          <a:prstGeom prst="rect">
            <a:avLst/>
          </a:prstGeom>
          <a:noFill/>
        </p:spPr>
        <p:txBody>
          <a:bodyPr wrap="square" rtlCol="0">
            <a:spAutoFit/>
          </a:bodyPr>
          <a:lstStyle/>
          <a:p>
            <a:pPr algn="ctr"/>
            <a:r>
              <a:rPr lang="en-US" sz="2400" b="1" dirty="0" smtClean="0">
                <a:latin typeface="Centaur" pitchFamily="18" charset="0"/>
              </a:rPr>
              <a:t>The Educator’s Best Friend</a:t>
            </a:r>
            <a:endParaRPr lang="en-US" sz="2400" b="1" dirty="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nodeType="click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 calcmode="lin" valueType="num">
                                      <p:cBhvr>
                                        <p:cTn id="18"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p:cTn id="25" dur="1000" fill="hold"/>
                                        <p:tgtEl>
                                          <p:spTgt spid="8">
                                            <p:txEl>
                                              <p:pRg st="2" end="2"/>
                                            </p:txEl>
                                          </p:spTgt>
                                        </p:tgtEl>
                                        <p:attrNameLst>
                                          <p:attrName>ppt_x</p:attrName>
                                        </p:attrNameLst>
                                      </p:cBhvr>
                                      <p:tavLst>
                                        <p:tav tm="0">
                                          <p:val>
                                            <p:strVal val="#ppt_x-.2"/>
                                          </p:val>
                                        </p:tav>
                                        <p:tav tm="100000">
                                          <p:val>
                                            <p:strVal val="#ppt_x"/>
                                          </p:val>
                                        </p:tav>
                                      </p:tavLst>
                                    </p:anim>
                                    <p:anim calcmode="lin" valueType="num">
                                      <p:cBhvr>
                                        <p:cTn id="26" dur="1000" fill="hold"/>
                                        <p:tgtEl>
                                          <p:spTgt spid="8">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8">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 calcmode="lin" valueType="num">
                                      <p:cBhvr>
                                        <p:cTn id="32" dur="1000" fill="hold"/>
                                        <p:tgtEl>
                                          <p:spTgt spid="8">
                                            <p:txEl>
                                              <p:pRg st="4" end="4"/>
                                            </p:txEl>
                                          </p:spTgt>
                                        </p:tgtEl>
                                        <p:attrNameLst>
                                          <p:attrName>ppt_x</p:attrName>
                                        </p:attrNameLst>
                                      </p:cBhvr>
                                      <p:tavLst>
                                        <p:tav tm="0">
                                          <p:val>
                                            <p:strVal val="#ppt_x-.2"/>
                                          </p:val>
                                        </p:tav>
                                        <p:tav tm="100000">
                                          <p:val>
                                            <p:strVal val="#ppt_x"/>
                                          </p:val>
                                        </p:tav>
                                      </p:tavLst>
                                    </p:anim>
                                    <p:anim calcmode="lin" valueType="num">
                                      <p:cBhvr>
                                        <p:cTn id="33" dur="1000" fill="hold"/>
                                        <p:tgtEl>
                                          <p:spTgt spid="8">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33400" y="-152400"/>
            <a:ext cx="8229600" cy="1143000"/>
          </a:xfrm>
        </p:spPr>
        <p:txBody>
          <a:bodyPr>
            <a:normAutofit/>
          </a:bodyPr>
          <a:lstStyle/>
          <a:p>
            <a:r>
              <a:rPr lang="en-US" sz="4000" b="1" u="sng" dirty="0" smtClean="0">
                <a:latin typeface="Centaur" pitchFamily="18" charset="0"/>
              </a:rPr>
              <a:t>Education World Website</a:t>
            </a:r>
            <a:endParaRPr lang="en-US" sz="4000" b="1" u="sng" dirty="0">
              <a:latin typeface="Centaur" pitchFamily="18" charset="0"/>
            </a:endParaRPr>
          </a:p>
        </p:txBody>
      </p:sp>
      <p:sp>
        <p:nvSpPr>
          <p:cNvPr id="7" name="Subtitle 8"/>
          <p:cNvSpPr txBox="1">
            <a:spLocks/>
          </p:cNvSpPr>
          <p:nvPr/>
        </p:nvSpPr>
        <p:spPr>
          <a:xfrm>
            <a:off x="0" y="838200"/>
            <a:ext cx="9144000" cy="5334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800" b="1" i="0" u="none" strike="noStrike" kern="1200" cap="none" spc="0" normalizeH="0" baseline="0" noProof="0" dirty="0" smtClean="0">
                <a:ln>
                  <a:noFill/>
                </a:ln>
                <a:solidFill>
                  <a:schemeClr val="accent2"/>
                </a:solidFill>
                <a:effectLst/>
                <a:uLnTx/>
                <a:uFillTx/>
                <a:latin typeface="Harrington" pitchFamily="82" charset="0"/>
                <a:ea typeface="+mn-ea"/>
                <a:cs typeface="+mn-cs"/>
                <a:hlinkClick r:id="rId2"/>
              </a:rPr>
              <a:t>http://www.educationworld.com/</a:t>
            </a:r>
            <a:endParaRPr kumimoji="0" lang="en-US" sz="2800" b="1" i="0" u="none" strike="noStrike" kern="1200" cap="none" spc="0" normalizeH="0" baseline="0" noProof="0" dirty="0" smtClean="0">
              <a:ln>
                <a:noFill/>
              </a:ln>
              <a:solidFill>
                <a:schemeClr val="accent2"/>
              </a:solidFill>
              <a:effectLst/>
              <a:uLnTx/>
              <a:uFillTx/>
              <a:latin typeface="Harrington" pitchFamily="82" charset="0"/>
              <a:ea typeface="+mn-ea"/>
              <a:cs typeface="+mn-cs"/>
            </a:endParaRPr>
          </a:p>
        </p:txBody>
      </p:sp>
      <p:sp>
        <p:nvSpPr>
          <p:cNvPr id="9" name="Rectangle 8"/>
          <p:cNvSpPr/>
          <p:nvPr/>
        </p:nvSpPr>
        <p:spPr>
          <a:xfrm>
            <a:off x="2133600" y="1371600"/>
            <a:ext cx="4800600" cy="5257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54" name="Picture 2" descr="classroom management"/>
          <p:cNvPicPr>
            <a:picLocks noChangeAspect="1" noChangeArrowheads="1"/>
          </p:cNvPicPr>
          <p:nvPr/>
        </p:nvPicPr>
        <p:blipFill>
          <a:blip r:embed="rId3" cstate="print"/>
          <a:srcRect/>
          <a:stretch>
            <a:fillRect/>
          </a:stretch>
        </p:blipFill>
        <p:spPr bwMode="auto">
          <a:xfrm>
            <a:off x="2362200" y="1600200"/>
            <a:ext cx="4326466" cy="4800600"/>
          </a:xfrm>
          <a:prstGeom prst="rect">
            <a:avLst/>
          </a:prstGeom>
          <a:solidFill>
            <a:schemeClr val="tx1"/>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80">
                                          <p:stCondLst>
                                            <p:cond delay="0"/>
                                          </p:stCondLst>
                                        </p:cTn>
                                        <p:tgtEl>
                                          <p:spTgt spid="7"/>
                                        </p:tgtEl>
                                      </p:cBhvr>
                                    </p:animEffect>
                                    <p:anim calcmode="lin" valueType="num">
                                      <p:cBhvr>
                                        <p:cTn id="1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0" dur="26">
                                          <p:stCondLst>
                                            <p:cond delay="650"/>
                                          </p:stCondLst>
                                        </p:cTn>
                                        <p:tgtEl>
                                          <p:spTgt spid="7"/>
                                        </p:tgtEl>
                                      </p:cBhvr>
                                      <p:to x="100000" y="60000"/>
                                    </p:animScale>
                                    <p:animScale>
                                      <p:cBhvr>
                                        <p:cTn id="21" dur="166" decel="50000">
                                          <p:stCondLst>
                                            <p:cond delay="676"/>
                                          </p:stCondLst>
                                        </p:cTn>
                                        <p:tgtEl>
                                          <p:spTgt spid="7"/>
                                        </p:tgtEl>
                                      </p:cBhvr>
                                      <p:to x="100000" y="100000"/>
                                    </p:animScale>
                                    <p:animScale>
                                      <p:cBhvr>
                                        <p:cTn id="22" dur="26">
                                          <p:stCondLst>
                                            <p:cond delay="1312"/>
                                          </p:stCondLst>
                                        </p:cTn>
                                        <p:tgtEl>
                                          <p:spTgt spid="7"/>
                                        </p:tgtEl>
                                      </p:cBhvr>
                                      <p:to x="100000" y="80000"/>
                                    </p:animScale>
                                    <p:animScale>
                                      <p:cBhvr>
                                        <p:cTn id="23" dur="166" decel="50000">
                                          <p:stCondLst>
                                            <p:cond delay="1338"/>
                                          </p:stCondLst>
                                        </p:cTn>
                                        <p:tgtEl>
                                          <p:spTgt spid="7"/>
                                        </p:tgtEl>
                                      </p:cBhvr>
                                      <p:to x="100000" y="100000"/>
                                    </p:animScale>
                                    <p:animScale>
                                      <p:cBhvr>
                                        <p:cTn id="24" dur="26">
                                          <p:stCondLst>
                                            <p:cond delay="1642"/>
                                          </p:stCondLst>
                                        </p:cTn>
                                        <p:tgtEl>
                                          <p:spTgt spid="7"/>
                                        </p:tgtEl>
                                      </p:cBhvr>
                                      <p:to x="100000" y="90000"/>
                                    </p:animScale>
                                    <p:animScale>
                                      <p:cBhvr>
                                        <p:cTn id="25" dur="166" decel="50000">
                                          <p:stCondLst>
                                            <p:cond delay="1668"/>
                                          </p:stCondLst>
                                        </p:cTn>
                                        <p:tgtEl>
                                          <p:spTgt spid="7"/>
                                        </p:tgtEl>
                                      </p:cBhvr>
                                      <p:to x="100000" y="100000"/>
                                    </p:animScale>
                                    <p:animScale>
                                      <p:cBhvr>
                                        <p:cTn id="26" dur="26">
                                          <p:stCondLst>
                                            <p:cond delay="1808"/>
                                          </p:stCondLst>
                                        </p:cTn>
                                        <p:tgtEl>
                                          <p:spTgt spid="7"/>
                                        </p:tgtEl>
                                      </p:cBhvr>
                                      <p:to x="100000" y="95000"/>
                                    </p:animScale>
                                    <p:animScale>
                                      <p:cBhvr>
                                        <p:cTn id="27" dur="166" decel="50000">
                                          <p:stCondLst>
                                            <p:cond delay="1834"/>
                                          </p:stCondLst>
                                        </p:cTn>
                                        <p:tgtEl>
                                          <p:spTgt spid="7"/>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Scale>
                                      <p:cBhvr>
                                        <p:cTn id="3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9"/>
                                        </p:tgtEl>
                                        <p:attrNameLst>
                                          <p:attrName>ppt_x</p:attrName>
                                          <p:attrName>ppt_y</p:attrName>
                                        </p:attrNameLst>
                                      </p:cBhvr>
                                    </p:animMotion>
                                    <p:animEffect transition="in" filter="fade">
                                      <p:cBhvr>
                                        <p:cTn id="34" dur="10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50" presetClass="entr" presetSubtype="0" decel="100000" fill="hold" nodeType="clickEffect">
                                  <p:stCondLst>
                                    <p:cond delay="0"/>
                                  </p:stCondLst>
                                  <p:childTnLst>
                                    <p:set>
                                      <p:cBhvr>
                                        <p:cTn id="38" dur="1" fill="hold">
                                          <p:stCondLst>
                                            <p:cond delay="0"/>
                                          </p:stCondLst>
                                        </p:cTn>
                                        <p:tgtEl>
                                          <p:spTgt spid="23554"/>
                                        </p:tgtEl>
                                        <p:attrNameLst>
                                          <p:attrName>style.visibility</p:attrName>
                                        </p:attrNameLst>
                                      </p:cBhvr>
                                      <p:to>
                                        <p:strVal val="visible"/>
                                      </p:to>
                                    </p:set>
                                    <p:anim calcmode="lin" valueType="num">
                                      <p:cBhvr>
                                        <p:cTn id="39" dur="1000" fill="hold"/>
                                        <p:tgtEl>
                                          <p:spTgt spid="23554"/>
                                        </p:tgtEl>
                                        <p:attrNameLst>
                                          <p:attrName>ppt_w</p:attrName>
                                        </p:attrNameLst>
                                      </p:cBhvr>
                                      <p:tavLst>
                                        <p:tav tm="0">
                                          <p:val>
                                            <p:strVal val="#ppt_w+.3"/>
                                          </p:val>
                                        </p:tav>
                                        <p:tav tm="100000">
                                          <p:val>
                                            <p:strVal val="#ppt_w"/>
                                          </p:val>
                                        </p:tav>
                                      </p:tavLst>
                                    </p:anim>
                                    <p:anim calcmode="lin" valueType="num">
                                      <p:cBhvr>
                                        <p:cTn id="40" dur="1000" fill="hold"/>
                                        <p:tgtEl>
                                          <p:spTgt spid="23554"/>
                                        </p:tgtEl>
                                        <p:attrNameLst>
                                          <p:attrName>ppt_h</p:attrName>
                                        </p:attrNameLst>
                                      </p:cBhvr>
                                      <p:tavLst>
                                        <p:tav tm="0">
                                          <p:val>
                                            <p:strVal val="#ppt_h"/>
                                          </p:val>
                                        </p:tav>
                                        <p:tav tm="100000">
                                          <p:val>
                                            <p:strVal val="#ppt_h"/>
                                          </p:val>
                                        </p:tav>
                                      </p:tavLst>
                                    </p:anim>
                                    <p:animEffect transition="in" filter="fade">
                                      <p:cBhvr>
                                        <p:cTn id="41" dur="1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1143000"/>
          </a:xfrm>
        </p:spPr>
        <p:txBody>
          <a:bodyPr>
            <a:noAutofit/>
          </a:bodyPr>
          <a:lstStyle/>
          <a:p>
            <a:r>
              <a:rPr lang="en-US" sz="2800" b="1" u="sng" dirty="0" smtClean="0">
                <a:latin typeface="Centaur" pitchFamily="18" charset="0"/>
              </a:rPr>
              <a:t>Classroom Activity:  Following Directions</a:t>
            </a:r>
            <a:endParaRPr lang="en-US" sz="2800" b="1" u="sng" dirty="0">
              <a:latin typeface="Centaur" pitchFamily="18" charset="0"/>
            </a:endParaRPr>
          </a:p>
        </p:txBody>
      </p:sp>
      <p:sp>
        <p:nvSpPr>
          <p:cNvPr id="3" name="Content Placeholder 2"/>
          <p:cNvSpPr>
            <a:spLocks noGrp="1"/>
          </p:cNvSpPr>
          <p:nvPr>
            <p:ph idx="1"/>
          </p:nvPr>
        </p:nvSpPr>
        <p:spPr>
          <a:xfrm>
            <a:off x="533400" y="914400"/>
            <a:ext cx="8229600" cy="5791200"/>
          </a:xfrm>
        </p:spPr>
        <p:txBody>
          <a:bodyPr>
            <a:normAutofit fontScale="92500" lnSpcReduction="20000"/>
          </a:bodyPr>
          <a:lstStyle/>
          <a:p>
            <a:pPr algn="ctr">
              <a:buNone/>
            </a:pPr>
            <a:r>
              <a:rPr lang="en-US" sz="2400" b="1" dirty="0" smtClean="0">
                <a:latin typeface="Centaur" pitchFamily="18" charset="0"/>
              </a:rPr>
              <a:t>The following activity tests students’ abilities to observe and follow directions.</a:t>
            </a:r>
          </a:p>
          <a:p>
            <a:pPr>
              <a:buNone/>
            </a:pPr>
            <a:endParaRPr lang="en-US" sz="2400" b="1" dirty="0" smtClean="0">
              <a:latin typeface="Centaur" pitchFamily="18" charset="0"/>
            </a:endParaRPr>
          </a:p>
          <a:p>
            <a:r>
              <a:rPr lang="en-US" sz="2400" b="1" dirty="0" smtClean="0">
                <a:latin typeface="Centaur" pitchFamily="18" charset="0"/>
              </a:rPr>
              <a:t>A strip of paper with a simple instruction on it is distributed to each student.  Students listen to the direction and action taking place by a fellow student to know when it is their turn to act out their given task.  (Perform activity as a class.)</a:t>
            </a:r>
          </a:p>
          <a:p>
            <a:pPr>
              <a:buNone/>
            </a:pPr>
            <a:endParaRPr lang="en-US" sz="2400" b="1" dirty="0" smtClean="0">
              <a:latin typeface="Centaur" pitchFamily="18" charset="0"/>
            </a:endParaRPr>
          </a:p>
          <a:p>
            <a:r>
              <a:rPr lang="en-US" sz="2400" b="1" dirty="0" smtClean="0">
                <a:latin typeface="Centaur" pitchFamily="18" charset="0"/>
              </a:rPr>
              <a:t>Activity is then repeated in a attempt to help students become more efficient at following directions.</a:t>
            </a:r>
          </a:p>
          <a:p>
            <a:pPr>
              <a:buNone/>
            </a:pPr>
            <a:endParaRPr lang="en-US" sz="2400" b="1" dirty="0" smtClean="0">
              <a:latin typeface="Centaur" pitchFamily="18" charset="0"/>
            </a:endParaRPr>
          </a:p>
          <a:p>
            <a:r>
              <a:rPr lang="en-US" sz="2400" b="1" dirty="0" smtClean="0">
                <a:latin typeface="Centaur" pitchFamily="18" charset="0"/>
              </a:rPr>
              <a:t>The following directions activity can also be done by writing instructions related to the curriculum you have taught.  (Example:  A history teacher may ask a student to call out names of presidents of the United States.)</a:t>
            </a:r>
          </a:p>
          <a:p>
            <a:endParaRPr lang="en-US" sz="2400" b="1" dirty="0" smtClean="0">
              <a:latin typeface="Centaur" pitchFamily="18" charset="0"/>
            </a:endParaRPr>
          </a:p>
          <a:p>
            <a:r>
              <a:rPr lang="en-US" sz="2400" b="1" dirty="0" smtClean="0">
                <a:latin typeface="Centaur" pitchFamily="18" charset="0"/>
              </a:rPr>
              <a:t>Provided is a copy of the full instructions for this activity.</a:t>
            </a:r>
          </a:p>
          <a:p>
            <a:endParaRPr lang="en-US" sz="2400" b="1" dirty="0">
              <a:latin typeface="Centaur" pitchFamily="18" charset="0"/>
            </a:endParaRPr>
          </a:p>
          <a:p>
            <a:endParaRPr lang="en-US" sz="2400" b="1" dirty="0">
              <a:latin typeface="Centaur" pitchFamily="18" charset="0"/>
            </a:endParaRPr>
          </a:p>
          <a:p>
            <a:endParaRPr lang="en-US" sz="2400" b="1" dirty="0" smtClean="0">
              <a:latin typeface="Centaur" pitchFamily="18" charset="0"/>
            </a:endParaRPr>
          </a:p>
          <a:p>
            <a:endParaRPr lang="en-US" sz="2400" b="1" dirty="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p:cTn id="39"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40"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400" b="1" u="sng" dirty="0" smtClean="0">
                <a:latin typeface="Centaur" pitchFamily="18" charset="0"/>
              </a:rPr>
              <a:t>Instructions for Following Directions Activity </a:t>
            </a:r>
            <a:endParaRPr lang="en-US" sz="2400" b="1" u="sng" dirty="0">
              <a:latin typeface="Centaur" pitchFamily="18" charset="0"/>
            </a:endParaRPr>
          </a:p>
        </p:txBody>
      </p:sp>
      <p:sp>
        <p:nvSpPr>
          <p:cNvPr id="3" name="Content Placeholder 2"/>
          <p:cNvSpPr>
            <a:spLocks noGrp="1"/>
          </p:cNvSpPr>
          <p:nvPr>
            <p:ph idx="1"/>
          </p:nvPr>
        </p:nvSpPr>
        <p:spPr>
          <a:xfrm>
            <a:off x="457200" y="762000"/>
            <a:ext cx="8229600" cy="6096000"/>
          </a:xfrm>
        </p:spPr>
        <p:txBody>
          <a:bodyPr>
            <a:noAutofit/>
          </a:bodyPr>
          <a:lstStyle/>
          <a:p>
            <a:r>
              <a:rPr lang="en-US" sz="1800" b="1" dirty="0" smtClean="0">
                <a:latin typeface="Centaur" pitchFamily="18" charset="0"/>
              </a:rPr>
              <a:t>Objective:  </a:t>
            </a:r>
            <a:r>
              <a:rPr lang="en-US" sz="1800" dirty="0" smtClean="0">
                <a:latin typeface="Centaur" pitchFamily="18" charset="0"/>
              </a:rPr>
              <a:t>Students will:  follow written instructions, carefully observe the actions of each person, and perform the activity without error. </a:t>
            </a:r>
          </a:p>
          <a:p>
            <a:pPr>
              <a:buNone/>
            </a:pPr>
            <a:endParaRPr lang="en-US" sz="1800" b="1" dirty="0" smtClean="0">
              <a:latin typeface="Centaur" pitchFamily="18" charset="0"/>
            </a:endParaRPr>
          </a:p>
          <a:p>
            <a:r>
              <a:rPr lang="en-US" sz="1800" b="1" dirty="0" smtClean="0">
                <a:latin typeface="Centaur" pitchFamily="18" charset="0"/>
              </a:rPr>
              <a:t>Materials Needed</a:t>
            </a:r>
            <a:r>
              <a:rPr lang="en-US" sz="1800" dirty="0" smtClean="0">
                <a:latin typeface="Centaur" pitchFamily="18" charset="0"/>
              </a:rPr>
              <a:t>:  slips of paper with written instructions for students to follow; the activity below includes enough instruction slips for 20 students and one leader </a:t>
            </a:r>
          </a:p>
          <a:p>
            <a:pPr>
              <a:buNone/>
            </a:pPr>
            <a:endParaRPr lang="en-US" sz="1800" dirty="0" smtClean="0">
              <a:latin typeface="Centaur" pitchFamily="18" charset="0"/>
            </a:endParaRPr>
          </a:p>
          <a:p>
            <a:r>
              <a:rPr lang="en-US" sz="1800" b="1" dirty="0" smtClean="0">
                <a:latin typeface="Centaur" pitchFamily="18" charset="0"/>
              </a:rPr>
              <a:t>Procedure:  </a:t>
            </a:r>
            <a:r>
              <a:rPr lang="en-US" sz="1800" dirty="0" smtClean="0">
                <a:latin typeface="Centaur" pitchFamily="18" charset="0"/>
              </a:rPr>
              <a:t>This activity tests students' abilities to observe and follow directions. It's a fun activity for any time of year, but at that start of the year, it can provide insight into students' ability to follow directions.</a:t>
            </a:r>
          </a:p>
          <a:p>
            <a:pPr>
              <a:buNone/>
            </a:pPr>
            <a:endParaRPr lang="en-US" sz="1800" dirty="0" smtClean="0">
              <a:latin typeface="Centaur" pitchFamily="18" charset="0"/>
            </a:endParaRPr>
          </a:p>
          <a:p>
            <a:r>
              <a:rPr lang="en-US" sz="1800" dirty="0" smtClean="0">
                <a:latin typeface="Centaur" pitchFamily="18" charset="0"/>
              </a:rPr>
              <a:t>To start the activity, distribute to each student a small slip of paper with a simple instruction written on it. You should have a paper slip too; or appoint a student to lead the activity. Each slip of paper has a different instruction in the following format: "After somebody _____, then you will _____." For example: </a:t>
            </a:r>
            <a:r>
              <a:rPr lang="en-US" sz="1800" i="1" dirty="0" smtClean="0">
                <a:latin typeface="Centaur" pitchFamily="18" charset="0"/>
              </a:rPr>
              <a:t>After somebody stands up and spins around two times, then you will call out "She sells seashells by the seashore" three times as fast as you can.</a:t>
            </a:r>
          </a:p>
          <a:p>
            <a:pPr>
              <a:buNone/>
            </a:pPr>
            <a:endParaRPr lang="en-US" sz="1800" dirty="0" smtClean="0">
              <a:latin typeface="Centaur"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0" end="0"/>
                                            </p:txEl>
                                          </p:spTgt>
                                        </p:tgtEl>
                                      </p:cBhvr>
                                    </p:animEffect>
                                  </p:childTnLst>
                                </p:cTn>
                              </p:par>
                              <p:par>
                                <p:cTn id="28" presetID="29" presetClass="entr" presetSubtype="0" fill="hold"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
                                            <p:txEl>
                                              <p:pRg st="2" end="2"/>
                                            </p:txEl>
                                          </p:spTgt>
                                        </p:tgtEl>
                                      </p:cBhvr>
                                    </p:animEffect>
                                  </p:childTnLst>
                                </p:cTn>
                              </p:par>
                              <p:par>
                                <p:cTn id="33" presetID="29" presetClass="entr" presetSubtype="0" fill="hold"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4" end="4"/>
                                            </p:txEl>
                                          </p:spTgt>
                                        </p:tgtEl>
                                      </p:cBhvr>
                                    </p:animEffect>
                                  </p:childTnLst>
                                </p:cTn>
                              </p:par>
                              <p:par>
                                <p:cTn id="38" presetID="29"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p:cTn id="40"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7467600"/>
          </a:xfrm>
        </p:spPr>
        <p:txBody>
          <a:bodyPr>
            <a:noAutofit/>
          </a:bodyPr>
          <a:lstStyle/>
          <a:p>
            <a:pPr>
              <a:buNone/>
            </a:pPr>
            <a:endParaRPr lang="en-US" sz="1650" dirty="0" smtClean="0">
              <a:latin typeface="Centaur" pitchFamily="18" charset="0"/>
            </a:endParaRPr>
          </a:p>
          <a:p>
            <a:r>
              <a:rPr lang="en-US" sz="1650" dirty="0" smtClean="0">
                <a:latin typeface="Centaur" pitchFamily="18" charset="0"/>
              </a:rPr>
              <a:t>The idea of the activity is to see how fast the actions can cycle through the entire class. Once you have done the activity once, you might repeat it to see if students can beat the time they recorded for the first time through. </a:t>
            </a:r>
          </a:p>
          <a:p>
            <a:endParaRPr lang="en-US" sz="1650" dirty="0">
              <a:latin typeface="Centaur" pitchFamily="18" charset="0"/>
            </a:endParaRPr>
          </a:p>
          <a:p>
            <a:r>
              <a:rPr lang="en-US" sz="1650" dirty="0" smtClean="0">
                <a:latin typeface="Centaur" pitchFamily="18" charset="0"/>
              </a:rPr>
              <a:t>Enough instructions for 20 students and one leader appear below. If more than 20 students are in your class, create a new instruction for each additional student.</a:t>
            </a:r>
          </a:p>
          <a:p>
            <a:pPr>
              <a:buNone/>
            </a:pPr>
            <a:endParaRPr lang="en-US" sz="1650" dirty="0" smtClean="0">
              <a:latin typeface="Centaur" pitchFamily="18" charset="0"/>
            </a:endParaRPr>
          </a:p>
          <a:p>
            <a:r>
              <a:rPr lang="en-US" sz="1650" dirty="0" smtClean="0">
                <a:latin typeface="Centaur" pitchFamily="18" charset="0"/>
              </a:rPr>
              <a:t>Each student must pay very close attention to the actions of every other student. When a student sees another student doing the activity that appears on his or her slip after the words </a:t>
            </a:r>
            <a:r>
              <a:rPr lang="en-US" sz="1650" i="1" dirty="0" smtClean="0">
                <a:latin typeface="Centaur" pitchFamily="18" charset="0"/>
              </a:rPr>
              <a:t>After somebody ________,</a:t>
            </a:r>
            <a:r>
              <a:rPr lang="en-US" sz="1650" dirty="0" smtClean="0">
                <a:latin typeface="Centaur" pitchFamily="18" charset="0"/>
              </a:rPr>
              <a:t> that student should be ready to do whatever action appears on his or her slip after the words </a:t>
            </a:r>
            <a:r>
              <a:rPr lang="en-US" sz="1650" i="1" dirty="0" smtClean="0">
                <a:latin typeface="Centaur" pitchFamily="18" charset="0"/>
              </a:rPr>
              <a:t>then you will ________ .</a:t>
            </a:r>
            <a:endParaRPr lang="en-US" sz="1650" dirty="0" smtClean="0">
              <a:latin typeface="Centaur" pitchFamily="18" charset="0"/>
            </a:endParaRPr>
          </a:p>
          <a:p>
            <a:pPr>
              <a:buNone/>
            </a:pPr>
            <a:endParaRPr lang="en-US" sz="1650" dirty="0" smtClean="0">
              <a:latin typeface="Centaur" pitchFamily="18" charset="0"/>
            </a:endParaRPr>
          </a:p>
          <a:p>
            <a:r>
              <a:rPr lang="en-US" sz="1650" dirty="0" smtClean="0">
                <a:latin typeface="Centaur" pitchFamily="18" charset="0"/>
              </a:rPr>
              <a:t>Start the Activity:  To start the activity, the teacher or appointed activity leader, ignoring the "After somebody stands and..." instruction on his or her slip, simply does the "then you will..." action. The other students observe the leader's action to see if it is the action that appears on their slips following the "After somebody..." The student holding the slip that states that action then performs his or her action. </a:t>
            </a:r>
          </a:p>
          <a:p>
            <a:pPr>
              <a:buNone/>
            </a:pPr>
            <a:endParaRPr lang="en-US" sz="1650" dirty="0" smtClean="0">
              <a:latin typeface="Centaur" pitchFamily="18" charset="0"/>
            </a:endParaRPr>
          </a:p>
          <a:p>
            <a:r>
              <a:rPr lang="en-US" sz="1650" dirty="0" smtClean="0">
                <a:latin typeface="Centaur" pitchFamily="18" charset="0"/>
              </a:rPr>
              <a:t>The game continues until the cycle is complete and each student has performed the action on his or her slip. </a:t>
            </a:r>
          </a:p>
          <a:p>
            <a:endParaRPr lang="en-US" sz="1700" b="1" dirty="0">
              <a:latin typeface="Centaur" pitchFamily="18" charset="0"/>
            </a:endParaRPr>
          </a:p>
          <a:p>
            <a:pPr>
              <a:buNone/>
            </a:pPr>
            <a:endParaRPr lang="en-US" sz="1700" b="1" dirty="0" smtClean="0">
              <a:latin typeface="Centaur" pitchFamily="18" charset="0"/>
            </a:endParaRPr>
          </a:p>
          <a:p>
            <a:pPr>
              <a:buNone/>
            </a:pPr>
            <a:endParaRPr lang="en-US" sz="17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1" end="1"/>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p:cTn id="1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3" end="3"/>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p:cTn id="17"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xEl>
                                              <p:pRg st="5" end="5"/>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p:cTn id="22"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7" end="7"/>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p:cTn id="27"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28"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229600" cy="6858000"/>
          </a:xfrm>
        </p:spPr>
        <p:txBody>
          <a:bodyPr>
            <a:normAutofit fontScale="92500" lnSpcReduction="10000"/>
          </a:bodyPr>
          <a:lstStyle/>
          <a:p>
            <a:pPr>
              <a:buNone/>
            </a:pPr>
            <a:endParaRPr lang="en-US" sz="1900" dirty="0" smtClean="0">
              <a:latin typeface="Centaur" pitchFamily="18" charset="0"/>
            </a:endParaRPr>
          </a:p>
          <a:p>
            <a:r>
              <a:rPr lang="en-US" sz="1900" dirty="0" smtClean="0">
                <a:latin typeface="Centaur" pitchFamily="18" charset="0"/>
              </a:rPr>
              <a:t>After students have done the activity two or three times, you might collect the slips and have student pick new slips, so they have a new action to do and will have to focus on the new instructions. </a:t>
            </a:r>
          </a:p>
          <a:p>
            <a:pPr>
              <a:buNone/>
            </a:pPr>
            <a:endParaRPr lang="en-US" sz="1900" dirty="0" smtClean="0">
              <a:latin typeface="Centaur" pitchFamily="18" charset="0"/>
            </a:endParaRPr>
          </a:p>
          <a:p>
            <a:r>
              <a:rPr lang="en-US" sz="1900" dirty="0" smtClean="0">
                <a:latin typeface="Centaur" pitchFamily="18" charset="0"/>
              </a:rPr>
              <a:t>The teacher/leader will want to keep a master sheet and observe the activity, because some students might not follow the precise instructions when they perform their actions; others might jump in and perform their actions out of turn. </a:t>
            </a:r>
          </a:p>
          <a:p>
            <a:endParaRPr lang="en-US" sz="1900" b="1" dirty="0" smtClean="0">
              <a:latin typeface="Centaur" pitchFamily="18" charset="0"/>
            </a:endParaRPr>
          </a:p>
          <a:p>
            <a:r>
              <a:rPr lang="en-US" sz="1900" b="1" dirty="0" smtClean="0">
                <a:latin typeface="Centaur" pitchFamily="18" charset="0"/>
              </a:rPr>
              <a:t>The Instructions</a:t>
            </a:r>
            <a:r>
              <a:rPr lang="en-US" sz="1900" dirty="0" smtClean="0">
                <a:latin typeface="Centaur" pitchFamily="18" charset="0"/>
              </a:rPr>
              <a:t>:  Print the list below and cut it into strips. If more than 20 students are in your class, you will need to create additional instructions. Be sure the first new instruction you write follows the last instruction below.</a:t>
            </a:r>
          </a:p>
          <a:p>
            <a:pPr>
              <a:buNone/>
            </a:pPr>
            <a:endParaRPr lang="en-US" sz="1900" dirty="0" smtClean="0">
              <a:latin typeface="Centaur" pitchFamily="18" charset="0"/>
            </a:endParaRPr>
          </a:p>
          <a:p>
            <a:r>
              <a:rPr lang="en-US" sz="1900" dirty="0" smtClean="0">
                <a:latin typeface="Centaur" pitchFamily="18" charset="0"/>
              </a:rPr>
              <a:t>You also might consider writing some instructions that relate to curriculum you have taught. For example, "you will call out the name of five former presidents of the United States.“</a:t>
            </a:r>
          </a:p>
          <a:p>
            <a:pPr>
              <a:buNone/>
            </a:pPr>
            <a:endParaRPr lang="en-US" sz="1900" dirty="0" smtClean="0">
              <a:latin typeface="Centaur" pitchFamily="18" charset="0"/>
            </a:endParaRPr>
          </a:p>
          <a:p>
            <a:r>
              <a:rPr lang="en-US" sz="1900" b="1" dirty="0" smtClean="0">
                <a:latin typeface="Centaur" pitchFamily="18" charset="0"/>
              </a:rPr>
              <a:t>Assessment:  </a:t>
            </a:r>
            <a:r>
              <a:rPr lang="en-US" sz="1900" dirty="0" smtClean="0">
                <a:latin typeface="Centaur" pitchFamily="18" charset="0"/>
              </a:rPr>
              <a:t>This activity will help you assess students' abilities to follow directions.</a:t>
            </a:r>
          </a:p>
          <a:p>
            <a:endParaRPr lang="en-US" sz="1900" dirty="0">
              <a:latin typeface="Centaur" pitchFamily="18" charset="0"/>
            </a:endParaRPr>
          </a:p>
          <a:p>
            <a:r>
              <a:rPr lang="en-US" sz="1900" b="1" dirty="0" smtClean="0">
                <a:latin typeface="Centaur" pitchFamily="18" charset="0"/>
              </a:rPr>
              <a:t>Source:  </a:t>
            </a:r>
            <a:r>
              <a:rPr lang="en-US" sz="1900" dirty="0" smtClean="0">
                <a:latin typeface="Centaur" pitchFamily="18" charset="0"/>
              </a:rPr>
              <a:t>http://www.educationworld.com/a_lesson/03/lp319-02.shtml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1" end="1"/>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p:cTn id="12"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3" end="3"/>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p:cTn id="17"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xEl>
                                              <p:pRg st="5" end="5"/>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p:cTn id="22"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7" end="7"/>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p:cTn id="27"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28"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
                                            <p:txEl>
                                              <p:pRg st="9" end="9"/>
                                            </p:txEl>
                                          </p:spTgt>
                                        </p:tgtEl>
                                      </p:cBhvr>
                                    </p:animEffect>
                                  </p:childTnLst>
                                </p:cTn>
                              </p:par>
                              <p:par>
                                <p:cTn id="30" presetID="29" presetClass="entr" presetSubtype="0" fill="hold" nodeType="withEffect">
                                  <p:stCondLst>
                                    <p:cond delay="0"/>
                                  </p:stCondLst>
                                  <p:childTnLst>
                                    <p:set>
                                      <p:cBhvr>
                                        <p:cTn id="31" dur="1" fill="hold">
                                          <p:stCondLst>
                                            <p:cond delay="0"/>
                                          </p:stCondLst>
                                        </p:cTn>
                                        <p:tgtEl>
                                          <p:spTgt spid="3">
                                            <p:txEl>
                                              <p:pRg st="11" end="11"/>
                                            </p:txEl>
                                          </p:spTgt>
                                        </p:tgtEl>
                                        <p:attrNameLst>
                                          <p:attrName>style.visibility</p:attrName>
                                        </p:attrNameLst>
                                      </p:cBhvr>
                                      <p:to>
                                        <p:strVal val="visible"/>
                                      </p:to>
                                    </p:set>
                                    <p:anim calcmode="lin" valueType="num">
                                      <p:cBhvr>
                                        <p:cTn id="32" dur="10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TotalTime>
  <Words>2131</Words>
  <Application>Microsoft Office PowerPoint</Application>
  <PresentationFormat>On-screen Show (4:3)</PresentationFormat>
  <Paragraphs>144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Activity File/Resource File</vt:lpstr>
      <vt:lpstr>National Education Association</vt:lpstr>
      <vt:lpstr>Slide 3</vt:lpstr>
      <vt:lpstr>Education World</vt:lpstr>
      <vt:lpstr>Education World Website</vt:lpstr>
      <vt:lpstr>Classroom Activity:  Following Directions</vt:lpstr>
      <vt:lpstr>Instructions for Following Directions Activity </vt:lpstr>
      <vt:lpstr>Slide 8</vt:lpstr>
      <vt:lpstr>Slide 9</vt:lpstr>
      <vt:lpstr>Instructions:</vt:lpstr>
      <vt:lpstr>Slide 11</vt:lpstr>
      <vt:lpstr>Slide 12</vt:lpstr>
      <vt:lpstr>Books on Classroom Management:        </vt:lpstr>
      <vt:lpstr>Contains Great Information On:</vt:lpstr>
      <vt:lpstr>Information About This Book:</vt:lpstr>
      <vt:lpstr>“Teaching Outside the Box:  How to Grab Your Students by their Brains”</vt:lpstr>
      <vt:lpstr>Contains Great Information On:</vt:lpstr>
      <vt:lpstr>Information About This Book:</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Management Resources</dc:title>
  <dc:creator>CCP</dc:creator>
  <cp:lastModifiedBy>James</cp:lastModifiedBy>
  <cp:revision>36</cp:revision>
  <dcterms:created xsi:type="dcterms:W3CDTF">2010-09-20T18:42:40Z</dcterms:created>
  <dcterms:modified xsi:type="dcterms:W3CDTF">2010-09-29T16:58:38Z</dcterms:modified>
</cp:coreProperties>
</file>